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52"/>
  </p:notesMasterIdLst>
  <p:handoutMasterIdLst>
    <p:handoutMasterId r:id="rId53"/>
  </p:handoutMasterIdLst>
  <p:sldIdLst>
    <p:sldId id="331" r:id="rId2"/>
    <p:sldId id="338" r:id="rId3"/>
    <p:sldId id="337" r:id="rId4"/>
    <p:sldId id="339" r:id="rId5"/>
    <p:sldId id="344" r:id="rId6"/>
    <p:sldId id="341" r:id="rId7"/>
    <p:sldId id="343" r:id="rId8"/>
    <p:sldId id="342" r:id="rId9"/>
    <p:sldId id="355" r:id="rId10"/>
    <p:sldId id="351" r:id="rId11"/>
    <p:sldId id="374" r:id="rId12"/>
    <p:sldId id="360" r:id="rId13"/>
    <p:sldId id="356" r:id="rId14"/>
    <p:sldId id="357" r:id="rId15"/>
    <p:sldId id="358" r:id="rId16"/>
    <p:sldId id="387" r:id="rId17"/>
    <p:sldId id="346" r:id="rId18"/>
    <p:sldId id="407" r:id="rId19"/>
    <p:sldId id="349" r:id="rId20"/>
    <p:sldId id="336" r:id="rId21"/>
    <p:sldId id="348" r:id="rId22"/>
    <p:sldId id="386" r:id="rId23"/>
    <p:sldId id="345" r:id="rId24"/>
    <p:sldId id="372" r:id="rId25"/>
    <p:sldId id="365" r:id="rId26"/>
    <p:sldId id="404" r:id="rId27"/>
    <p:sldId id="375" r:id="rId28"/>
    <p:sldId id="403" r:id="rId29"/>
    <p:sldId id="370" r:id="rId30"/>
    <p:sldId id="364" r:id="rId31"/>
    <p:sldId id="395" r:id="rId32"/>
    <p:sldId id="401" r:id="rId33"/>
    <p:sldId id="367" r:id="rId34"/>
    <p:sldId id="369" r:id="rId35"/>
    <p:sldId id="397" r:id="rId36"/>
    <p:sldId id="402" r:id="rId37"/>
    <p:sldId id="382" r:id="rId38"/>
    <p:sldId id="406" r:id="rId39"/>
    <p:sldId id="392" r:id="rId40"/>
    <p:sldId id="394" r:id="rId41"/>
    <p:sldId id="405" r:id="rId42"/>
    <p:sldId id="383" r:id="rId43"/>
    <p:sldId id="388" r:id="rId44"/>
    <p:sldId id="389" r:id="rId45"/>
    <p:sldId id="390" r:id="rId46"/>
    <p:sldId id="330" r:id="rId47"/>
    <p:sldId id="363" r:id="rId48"/>
    <p:sldId id="398" r:id="rId49"/>
    <p:sldId id="399" r:id="rId50"/>
    <p:sldId id="400" r:id="rId51"/>
  </p:sldIdLst>
  <p:sldSz cx="9144000" cy="6858000" type="screen4x3"/>
  <p:notesSz cx="6794500" cy="9931400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Title Page" id="{AE7857C0-2D20-4703-8FB6-39B300EF5577}">
          <p14:sldIdLst>
            <p14:sldId id="331"/>
          </p14:sldIdLst>
        </p14:section>
        <p14:section name="Introduction" id="{0730D64A-86B6-4AFB-B574-D9BEEC40D701}">
          <p14:sldIdLst>
            <p14:sldId id="338"/>
            <p14:sldId id="337"/>
            <p14:sldId id="339"/>
            <p14:sldId id="344"/>
            <p14:sldId id="341"/>
            <p14:sldId id="343"/>
            <p14:sldId id="342"/>
            <p14:sldId id="355"/>
          </p14:sldIdLst>
        </p14:section>
        <p14:section name="Global Sensitivity Analysis" id="{AF81810D-EFA2-450A-924C-A2661A56B6AA}">
          <p14:sldIdLst>
            <p14:sldId id="351"/>
            <p14:sldId id="374"/>
            <p14:sldId id="360"/>
            <p14:sldId id="356"/>
            <p14:sldId id="357"/>
            <p14:sldId id="358"/>
          </p14:sldIdLst>
        </p14:section>
        <p14:section name="Gaussian Process Metamodeling" id="{E0576A92-66F7-4A4D-AD1B-296B6857C042}">
          <p14:sldIdLst>
            <p14:sldId id="387"/>
            <p14:sldId id="346"/>
            <p14:sldId id="407"/>
            <p14:sldId id="349"/>
            <p14:sldId id="336"/>
            <p14:sldId id="348"/>
          </p14:sldIdLst>
        </p14:section>
        <p14:section name="Bayesian Calibration" id="{515B0874-7D3C-41C4-AE87-F66FD0C3A8CA}">
          <p14:sldIdLst>
            <p14:sldId id="386"/>
            <p14:sldId id="345"/>
            <p14:sldId id="372"/>
            <p14:sldId id="365"/>
            <p14:sldId id="404"/>
            <p14:sldId id="375"/>
            <p14:sldId id="403"/>
            <p14:sldId id="370"/>
            <p14:sldId id="364"/>
            <p14:sldId id="395"/>
            <p14:sldId id="401"/>
            <p14:sldId id="367"/>
            <p14:sldId id="369"/>
            <p14:sldId id="397"/>
            <p14:sldId id="402"/>
          </p14:sldIdLst>
        </p14:section>
        <p14:section name="Verification and Validation" id="{ABAD8C54-748C-460A-9998-0517DA33C009}">
          <p14:sldIdLst>
            <p14:sldId id="382"/>
            <p14:sldId id="406"/>
            <p14:sldId id="392"/>
            <p14:sldId id="394"/>
            <p14:sldId id="405"/>
          </p14:sldIdLst>
        </p14:section>
        <p14:section name="Conclusion and Outlook" id="{7382F657-4A45-439B-9220-14EBCD076422}">
          <p14:sldIdLst>
            <p14:sldId id="383"/>
            <p14:sldId id="388"/>
            <p14:sldId id="389"/>
            <p14:sldId id="390"/>
          </p14:sldIdLst>
        </p14:section>
        <p14:section name="Thank You" id="{C2079231-590A-46C4-8381-352D0C18F53A}">
          <p14:sldIdLst>
            <p14:sldId id="330"/>
          </p14:sldIdLst>
        </p14:section>
        <p14:section name="Backup Slides" id="{A56629E8-3BFB-4C92-81AA-68AED5B2B092}">
          <p14:sldIdLst>
            <p14:sldId id="363"/>
            <p14:sldId id="398"/>
            <p14:sldId id="399"/>
            <p14:sldId id="4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79095" autoAdjust="0"/>
  </p:normalViewPr>
  <p:slideViewPr>
    <p:cSldViewPr snapToObjects="1">
      <p:cViewPr varScale="1">
        <p:scale>
          <a:sx n="101" d="100"/>
          <a:sy n="101" d="100"/>
        </p:scale>
        <p:origin x="-2040" y="-90"/>
      </p:cViewPr>
      <p:guideLst>
        <p:guide orient="horz" pos="981"/>
        <p:guide orient="horz" pos="3793"/>
        <p:guide orient="horz" pos="1117"/>
        <p:guide orient="horz" pos="210"/>
        <p:guide orient="horz" pos="482"/>
        <p:guide orient="horz" pos="4156"/>
        <p:guide orient="horz"/>
        <p:guide pos="657"/>
        <p:guide pos="5556"/>
        <p:guide pos="521"/>
        <p:guide pos="431"/>
        <p:guide pos="1292"/>
        <p:guide pos="3061"/>
        <p:guide pos="3152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4932" y="-10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31" y="4718072"/>
            <a:ext cx="4981238" cy="44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</a:t>
            </a:r>
            <a:r>
              <a:rPr lang="de-DE" noProof="0" dirty="0" smtClean="0"/>
              <a:t>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90488" indent="-90488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5" indent="-9207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700" indent="-8572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88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75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63" indent="-90488" algn="l" defTabSz="457200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50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38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50" indent="-88900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Motivation: Safety</a:t>
            </a:r>
            <a:r>
              <a:rPr lang="en-US" baseline="0" dirty="0" smtClean="0"/>
              <a:t> Analysis of NPP under LBLOCA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4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idea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global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assumptions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regarding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hyper-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. Perturbation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perturbation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evaluate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departure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response</a:t>
            </a:r>
            <a:endParaRPr lang="de-CH" baseline="0" dirty="0" smtClean="0"/>
          </a:p>
          <a:p>
            <a:r>
              <a:rPr lang="de-CH" baseline="0" dirty="0" smtClean="0"/>
              <a:t>But Morris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qualitative (</a:t>
            </a:r>
            <a:r>
              <a:rPr lang="de-CH" baseline="0" dirty="0" err="1" smtClean="0"/>
              <a:t>ordinal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intuitively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important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000" spc="30" dirty="0" smtClean="0">
                <a:latin typeface="+mn-lt"/>
                <a:cs typeface="Franklin Gothic Book"/>
              </a:rPr>
              <a:t>The three screening methods give (more/less) consistent ranking</a:t>
            </a:r>
          </a:p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 smtClean="0"/>
              <a:t>But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actually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run</a:t>
            </a:r>
            <a:r>
              <a:rPr lang="de-CH" dirty="0" smtClean="0"/>
              <a:t> 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through</a:t>
            </a:r>
            <a:endParaRPr lang="de-CH" baseline="0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fit the hyper-parameters</a:t>
            </a:r>
            <a:r>
              <a:rPr lang="en-US" baseline="0" dirty="0" smtClean="0"/>
              <a:t> we can use it to make prediction on location of x not observed</a:t>
            </a:r>
          </a:p>
          <a:p>
            <a:r>
              <a:rPr lang="en-US" baseline="0" dirty="0" smtClean="0"/>
              <a:t>As a regression tool it is 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2502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metamodel</a:t>
            </a:r>
            <a:r>
              <a:rPr lang="en-US" dirty="0" smtClean="0"/>
              <a:t> prediction</a:t>
            </a:r>
            <a:r>
              <a:rPr lang="en-US" baseline="0" dirty="0" smtClean="0"/>
              <a:t> is limited by the error due to dimension reduction</a:t>
            </a:r>
            <a:endParaRPr lang="en-US" dirty="0" smtClean="0"/>
          </a:p>
          <a:p>
            <a:r>
              <a:rPr lang="en-US" dirty="0" smtClean="0"/>
              <a:t>It also shows that we cannot go better than</a:t>
            </a:r>
            <a:r>
              <a:rPr lang="en-US" baseline="0" dirty="0" smtClean="0"/>
              <a:t> the error given by the </a:t>
            </a:r>
            <a:r>
              <a:rPr lang="en-US" baseline="0" dirty="0" err="1" smtClean="0"/>
              <a:t>metamodel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context it is find for the time being as the prior uncertainty gives a larger error (standard deviation)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9032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the data and the calibration model can be used to constrain this prior?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5992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vertical</a:t>
            </a:r>
            <a:r>
              <a:rPr lang="en-US" baseline="0" dirty="0" smtClean="0"/>
              <a:t> lines in the diagonal is the 95% credible interval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04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statistical (probabilistic)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270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can help constrain the prior range of the model parameters. </a:t>
            </a:r>
            <a:endParaRPr lang="en-US" dirty="0" smtClean="0"/>
          </a:p>
          <a:p>
            <a:r>
              <a:rPr lang="en-US" dirty="0" smtClean="0"/>
              <a:t>But</a:t>
            </a:r>
            <a:r>
              <a:rPr lang="en-US" baseline="0" dirty="0" smtClean="0"/>
              <a:t> the posterior samples also exhibit</a:t>
            </a:r>
            <a:r>
              <a:rPr lang="en-US" dirty="0" smtClean="0"/>
              <a:t> correlation among the</a:t>
            </a:r>
            <a:r>
              <a:rPr lang="en-US" baseline="0" dirty="0" smtClean="0"/>
              <a:t>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700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set of “collectively-fitted” values</a:t>
            </a:r>
            <a:r>
              <a:rPr lang="en-US" baseline="0" dirty="0" smtClean="0"/>
              <a:t> which means that if we don’t consider them as a collection then the prediction would less match the calibration data itself.</a:t>
            </a:r>
            <a:endParaRPr lang="en-US" dirty="0" smtClean="0"/>
          </a:p>
          <a:p>
            <a:r>
              <a:rPr lang="en-US" dirty="0" smtClean="0"/>
              <a:t>If we only</a:t>
            </a:r>
            <a:r>
              <a:rPr lang="en-US" baseline="0" dirty="0" smtClean="0"/>
              <a:t> consider the univariate </a:t>
            </a:r>
            <a:r>
              <a:rPr lang="en-US" baseline="0" dirty="0" err="1" smtClean="0"/>
              <a:t>marginals</a:t>
            </a:r>
            <a:r>
              <a:rPr lang="en-US" baseline="0" dirty="0" smtClean="0"/>
              <a:t> (neglecting correlation) we obtain prediction that is less consistent with the calibration data.</a:t>
            </a:r>
          </a:p>
          <a:p>
            <a:r>
              <a:rPr lang="en-US" baseline="0" dirty="0" smtClean="0"/>
              <a:t>Only if we consider the posterior samples jointly, that the prediction match the experimental data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8162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</a:t>
            </a:r>
            <a:r>
              <a:rPr lang="en-US" baseline="0" dirty="0" smtClean="0"/>
              <a:t> change relative to the nominal parameter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1658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Think of a posterior prediction is a source of information for output y and defined only in three values, the lower uncertainty bound, the upper uncertainty bound and the reference value</a:t>
            </a:r>
            <a:endParaRPr lang="en-US" dirty="0" smtClean="0"/>
          </a:p>
          <a:p>
            <a:r>
              <a:rPr lang="en-US" dirty="0" err="1" smtClean="0"/>
              <a:t>Informativeness</a:t>
            </a:r>
            <a:r>
              <a:rPr lang="en-US" baseline="0" dirty="0" smtClean="0"/>
              <a:t> tries to measure the width of posterior uncertainty band relative to that of the prior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41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Calibration measure the location of experimental data inside</a:t>
            </a:r>
            <a:r>
              <a:rPr lang="en-US" baseline="0" dirty="0" smtClean="0"/>
              <a:t> the so called “information” triangle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284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Across experimental conditions there is</a:t>
            </a:r>
            <a:r>
              <a:rPr lang="en-US" baseline="0" dirty="0" smtClean="0"/>
              <a:t> no strong pattern of discrepancy</a:t>
            </a:r>
          </a:p>
          <a:p>
            <a:r>
              <a:rPr lang="en-US" baseline="0" dirty="0" smtClean="0"/>
              <a:t>Less “calibrated” here means cover less experimental data points</a:t>
            </a:r>
          </a:p>
          <a:p>
            <a:r>
              <a:rPr lang="en-US" baseline="0" dirty="0" smtClean="0"/>
              <a:t>For posterior with model bias term, there is large different in both scores when excluding 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964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there is</a:t>
            </a:r>
            <a:r>
              <a:rPr lang="en-US" baseline="0" dirty="0" smtClean="0"/>
              <a:t> reason to be prudent when it comes to correlation. (univariate marginal) Parameter uncertainty can be wide (indicating no overfitting) but the correlation can cause such overfitting nevertheless.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471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these physical</a:t>
            </a:r>
            <a:r>
              <a:rPr lang="en-US" baseline="0" dirty="0" smtClean="0"/>
              <a:t> model parameters?</a:t>
            </a:r>
          </a:p>
          <a:p>
            <a:r>
              <a:rPr lang="en-US" baseline="0" dirty="0" smtClean="0"/>
              <a:t>Take for example the phenomenological models that describe two phase flow during a </a:t>
            </a:r>
            <a:r>
              <a:rPr lang="en-US" baseline="0" dirty="0" err="1" smtClean="0"/>
              <a:t>reflood</a:t>
            </a:r>
            <a:r>
              <a:rPr lang="en-US" baseline="0" dirty="0" smtClean="0"/>
              <a:t> of a dry channel</a:t>
            </a:r>
          </a:p>
          <a:p>
            <a:r>
              <a:rPr lang="en-US" baseline="0" dirty="0" smtClean="0"/>
              <a:t>Closure laws describe the interaction between phases in each distinct **pre-determined** flow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422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Uncertainty propagation using prior pdfs</a:t>
            </a:r>
            <a:r>
              <a:rPr lang="en-US" baseline="0" dirty="0" smtClean="0"/>
              <a:t> and 1’000 samples. Bands are constructed based on the 95% probability (2.5</a:t>
            </a:r>
            <a:r>
              <a:rPr lang="en-US" baseline="30000" dirty="0" smtClean="0"/>
              <a:t>th</a:t>
            </a:r>
            <a:r>
              <a:rPr lang="en-US" baseline="0" dirty="0" smtClean="0"/>
              <a:t> – 97.5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U:\20160506_PSI_Luftbild_029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7666"/>
          <a:stretch/>
        </p:blipFill>
        <p:spPr bwMode="auto">
          <a:xfrm>
            <a:off x="2642403" y="282698"/>
            <a:ext cx="5674015" cy="3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>
          <a:xfrm>
            <a:off x="814389" y="4572001"/>
            <a:ext cx="7969249" cy="1388939"/>
          </a:xfrm>
        </p:spPr>
        <p:txBody>
          <a:bodyPr/>
          <a:lstStyle>
            <a:lvl1pPr>
              <a:defRPr sz="30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14390" y="4140000"/>
            <a:ext cx="7969249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8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2" y="282698"/>
            <a:ext cx="25344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12" name="Bild 2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263" y="548682"/>
            <a:ext cx="1219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"/>
          <p:cNvSpPr>
            <a:spLocks noChangeArrowheads="1"/>
          </p:cNvSpPr>
          <p:nvPr userDrawn="1"/>
        </p:nvSpPr>
        <p:spPr bwMode="auto">
          <a:xfrm>
            <a:off x="5292080" y="3412621"/>
            <a:ext cx="3024336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100" b="1" i="0" kern="0" spc="30" dirty="0" smtClean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  <a:endParaRPr lang="de-CH" sz="1100" b="1" i="0" kern="0" spc="30" dirty="0">
              <a:solidFill>
                <a:srgbClr val="505150"/>
              </a:solidFill>
              <a:latin typeface="+mn-lt"/>
              <a:cs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424000" y="282698"/>
            <a:ext cx="7200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5" name="Rechteck 15"/>
          <p:cNvSpPr>
            <a:spLocks noChangeArrowheads="1"/>
          </p:cNvSpPr>
          <p:nvPr userDrawn="1"/>
        </p:nvSpPr>
        <p:spPr bwMode="auto">
          <a:xfrm>
            <a:off x="828002" y="6138865"/>
            <a:ext cx="720725" cy="719137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6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41" y="1484781"/>
            <a:ext cx="7885633" cy="4608515"/>
          </a:xfrm>
        </p:spPr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  <a:p>
            <a:pPr lvl="5"/>
            <a:r>
              <a:rPr lang="de-CH" dirty="0" smtClean="0"/>
              <a:t>Sechste Ebene</a:t>
            </a:r>
          </a:p>
          <a:p>
            <a:pPr lvl="6"/>
            <a:r>
              <a:rPr lang="de-CH" dirty="0" smtClean="0"/>
              <a:t>Siebte Ebene</a:t>
            </a:r>
          </a:p>
          <a:p>
            <a:pPr lvl="7"/>
            <a:r>
              <a:rPr lang="de-CH" dirty="0" smtClean="0"/>
              <a:t>Achte Ebene</a:t>
            </a:r>
          </a:p>
          <a:p>
            <a:pPr lvl="8"/>
            <a:r>
              <a:rPr lang="de-CH" dirty="0" smtClean="0"/>
              <a:t>Neunte Ebene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90" y="1341438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2" y="1337870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18" y="1449805"/>
            <a:ext cx="3781425" cy="457158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30" y="1446233"/>
            <a:ext cx="3781425" cy="457515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auf Bild (ho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:\20160506_PSI_Luftbild_029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19812"/>
            <a:ext cx="8370753" cy="55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289712" cy="5577839"/>
          </a:xfrm>
          <a:solidFill>
            <a:schemeClr val="bg1">
              <a:alpha val="75000"/>
            </a:schemeClr>
          </a:solidFill>
        </p:spPr>
        <p:txBody>
          <a:bodyPr lIns="72000" tIns="360000" rIns="36000" bIns="36000" anchor="t" anchorCtr="0"/>
          <a:lstStyle>
            <a:lvl1pPr marL="177800" indent="-1778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3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>
            <a:spLocks noChangeArrowheads="1"/>
          </p:cNvSpPr>
          <p:nvPr userDrawn="1"/>
        </p:nvSpPr>
        <p:spPr bwMode="auto">
          <a:xfrm>
            <a:off x="2" y="1019812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02" y="291600"/>
            <a:ext cx="6815277" cy="9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Folientitel</a:t>
            </a:r>
            <a:r>
              <a:rPr lang="en-GB" noProof="0" dirty="0" smtClean="0"/>
              <a:t> </a:t>
            </a:r>
            <a:r>
              <a:rPr lang="en-GB" noProof="0" dirty="0" err="1" smtClean="0"/>
              <a:t>eingeben</a:t>
            </a:r>
            <a:endParaRPr lang="en-GB" noProof="0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2" y="1548971"/>
            <a:ext cx="684211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2990" y="1773238"/>
            <a:ext cx="7742237" cy="424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0" y="6722392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iQNet-SQS-Marke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6784"/>
            <a:ext cx="548666" cy="27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590917" y="6614671"/>
            <a:ext cx="1239442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altLang="de-DE" sz="800" b="1" dirty="0" smtClean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http://www.psi.ch/stars</a:t>
            </a:r>
            <a:endParaRPr lang="en-US" altLang="de-DE" sz="80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11" name="Footer"/>
          <p:cNvSpPr/>
          <p:nvPr userDrawn="1"/>
        </p:nvSpPr>
        <p:spPr>
          <a:xfrm>
            <a:off x="7279417" y="661467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Ins="18000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2018.01.19/STARS/WD41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- </a:t>
            </a:r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( </a:t>
            </a:r>
            <a:fld id="{69C991CF-0ECA-475D-A18A-8D300EBE334C}" type="slidenum">
              <a:rPr lang="en-US" sz="800" kern="1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 / K </a:t>
            </a:r>
            <a:r>
              <a:rPr lang="en-US" sz="800" kern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) 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3" name="Picture 12" descr="epfl.pdf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750865" y="800099"/>
            <a:ext cx="110489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78" r:id="rId7"/>
    <p:sldLayoutId id="2147483980" r:id="rId8"/>
  </p:sldLayoutIdLst>
  <p:transition spd="med"/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600" indent="1841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73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6pPr>
      <a:lvl7pPr marL="1257300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7pPr>
      <a:lvl8pPr marL="143668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8pPr>
      <a:lvl9pPr marL="16144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47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2.pn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5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8.png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850.png"/><Relationship Id="rId7" Type="http://schemas.openxmlformats.org/officeDocument/2006/relationships/image" Target="../media/image89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860.png"/><Relationship Id="rId9" Type="http://schemas.openxmlformats.org/officeDocument/2006/relationships/image" Target="../media/image9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18" Type="http://schemas.openxmlformats.org/officeDocument/2006/relationships/image" Target="../media/image110.png"/><Relationship Id="rId3" Type="http://schemas.openxmlformats.org/officeDocument/2006/relationships/image" Target="../media/image108.png"/><Relationship Id="rId7" Type="http://schemas.openxmlformats.org/officeDocument/2006/relationships/image" Target="../media/image990.png"/><Relationship Id="rId12" Type="http://schemas.openxmlformats.org/officeDocument/2006/relationships/image" Target="../media/image1040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80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970.png"/><Relationship Id="rId15" Type="http://schemas.openxmlformats.org/officeDocument/2006/relationships/image" Target="../media/image1070.png"/><Relationship Id="rId10" Type="http://schemas.openxmlformats.org/officeDocument/2006/relationships/image" Target="../media/image1020.png"/><Relationship Id="rId19" Type="http://schemas.openxmlformats.org/officeDocument/2006/relationships/image" Target="../media/image111.png"/><Relationship Id="rId4" Type="http://schemas.openxmlformats.org/officeDocument/2006/relationships/image" Target="../media/image960.png"/><Relationship Id="rId9" Type="http://schemas.openxmlformats.org/officeDocument/2006/relationships/image" Target="../media/image1010.png"/><Relationship Id="rId14" Type="http://schemas.openxmlformats.org/officeDocument/2006/relationships/image" Target="../media/image10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18" Type="http://schemas.openxmlformats.org/officeDocument/2006/relationships/image" Target="../media/image110.png"/><Relationship Id="rId3" Type="http://schemas.openxmlformats.org/officeDocument/2006/relationships/image" Target="../media/image113.png"/><Relationship Id="rId7" Type="http://schemas.openxmlformats.org/officeDocument/2006/relationships/image" Target="../media/image990.png"/><Relationship Id="rId12" Type="http://schemas.openxmlformats.org/officeDocument/2006/relationships/image" Target="../media/image1040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8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970.png"/><Relationship Id="rId15" Type="http://schemas.openxmlformats.org/officeDocument/2006/relationships/image" Target="../media/image1070.png"/><Relationship Id="rId10" Type="http://schemas.openxmlformats.org/officeDocument/2006/relationships/image" Target="../media/image1020.png"/><Relationship Id="rId19" Type="http://schemas.openxmlformats.org/officeDocument/2006/relationships/image" Target="../media/image111.png"/><Relationship Id="rId4" Type="http://schemas.openxmlformats.org/officeDocument/2006/relationships/image" Target="../media/image960.png"/><Relationship Id="rId9" Type="http://schemas.openxmlformats.org/officeDocument/2006/relationships/image" Target="../media/image1010.png"/><Relationship Id="rId14" Type="http://schemas.openxmlformats.org/officeDocument/2006/relationships/image" Target="../media/image10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050.png"/><Relationship Id="rId18" Type="http://schemas.openxmlformats.org/officeDocument/2006/relationships/image" Target="../media/image110.png"/><Relationship Id="rId3" Type="http://schemas.openxmlformats.org/officeDocument/2006/relationships/image" Target="../media/image115.png"/><Relationship Id="rId7" Type="http://schemas.openxmlformats.org/officeDocument/2006/relationships/image" Target="../media/image990.png"/><Relationship Id="rId12" Type="http://schemas.openxmlformats.org/officeDocument/2006/relationships/image" Target="../media/image1040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080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1030.png"/><Relationship Id="rId5" Type="http://schemas.openxmlformats.org/officeDocument/2006/relationships/image" Target="../media/image970.png"/><Relationship Id="rId15" Type="http://schemas.openxmlformats.org/officeDocument/2006/relationships/image" Target="../media/image1070.png"/><Relationship Id="rId10" Type="http://schemas.openxmlformats.org/officeDocument/2006/relationships/image" Target="../media/image1020.png"/><Relationship Id="rId19" Type="http://schemas.openxmlformats.org/officeDocument/2006/relationships/image" Target="../media/image111.png"/><Relationship Id="rId4" Type="http://schemas.openxmlformats.org/officeDocument/2006/relationships/image" Target="../media/image960.png"/><Relationship Id="rId9" Type="http://schemas.openxmlformats.org/officeDocument/2006/relationships/image" Target="../media/image1010.png"/><Relationship Id="rId14" Type="http://schemas.openxmlformats.org/officeDocument/2006/relationships/image" Target="../media/image10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060.png"/><Relationship Id="rId18" Type="http://schemas.openxmlformats.org/officeDocument/2006/relationships/image" Target="../media/image111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12" Type="http://schemas.openxmlformats.org/officeDocument/2006/relationships/image" Target="../media/image1050.png"/><Relationship Id="rId17" Type="http://schemas.openxmlformats.org/officeDocument/2006/relationships/image" Target="../media/image110.png"/><Relationship Id="rId2" Type="http://schemas.openxmlformats.org/officeDocument/2006/relationships/image" Target="../media/image118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1040.png"/><Relationship Id="rId5" Type="http://schemas.openxmlformats.org/officeDocument/2006/relationships/image" Target="../media/image98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060.png"/><Relationship Id="rId18" Type="http://schemas.openxmlformats.org/officeDocument/2006/relationships/image" Target="../media/image111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12" Type="http://schemas.openxmlformats.org/officeDocument/2006/relationships/image" Target="../media/image1050.png"/><Relationship Id="rId17" Type="http://schemas.openxmlformats.org/officeDocument/2006/relationships/image" Target="../media/image110.png"/><Relationship Id="rId2" Type="http://schemas.openxmlformats.org/officeDocument/2006/relationships/image" Target="../media/image14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1040.png"/><Relationship Id="rId5" Type="http://schemas.openxmlformats.org/officeDocument/2006/relationships/image" Target="../media/image98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19" Type="http://schemas.openxmlformats.org/officeDocument/2006/relationships/image" Target="../media/image1251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060.png"/><Relationship Id="rId18" Type="http://schemas.openxmlformats.org/officeDocument/2006/relationships/image" Target="../media/image111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12" Type="http://schemas.openxmlformats.org/officeDocument/2006/relationships/image" Target="../media/image1050.png"/><Relationship Id="rId17" Type="http://schemas.openxmlformats.org/officeDocument/2006/relationships/image" Target="../media/image110.png"/><Relationship Id="rId2" Type="http://schemas.openxmlformats.org/officeDocument/2006/relationships/image" Target="../media/image14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1040.png"/><Relationship Id="rId5" Type="http://schemas.openxmlformats.org/officeDocument/2006/relationships/image" Target="../media/image980.png"/><Relationship Id="rId15" Type="http://schemas.openxmlformats.org/officeDocument/2006/relationships/image" Target="../media/image1080.png"/><Relationship Id="rId10" Type="http://schemas.openxmlformats.org/officeDocument/2006/relationships/image" Target="../media/image1030.png"/><Relationship Id="rId19" Type="http://schemas.openxmlformats.org/officeDocument/2006/relationships/image" Target="../media/image1271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Relationship Id="rId14" Type="http://schemas.openxmlformats.org/officeDocument/2006/relationships/image" Target="../media/image10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13" Type="http://schemas.openxmlformats.org/officeDocument/2006/relationships/image" Target="../media/image1280.png"/><Relationship Id="rId3" Type="http://schemas.openxmlformats.org/officeDocument/2006/relationships/image" Target="../media/image1180.png"/><Relationship Id="rId7" Type="http://schemas.openxmlformats.org/officeDocument/2006/relationships/image" Target="../media/image1220.png"/><Relationship Id="rId12" Type="http://schemas.openxmlformats.org/officeDocument/2006/relationships/image" Target="../media/image1270.png"/><Relationship Id="rId2" Type="http://schemas.openxmlformats.org/officeDocument/2006/relationships/image" Target="../media/image147.png"/><Relationship Id="rId16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image" Target="../media/image1260.png"/><Relationship Id="rId5" Type="http://schemas.openxmlformats.org/officeDocument/2006/relationships/image" Target="../media/image1200.png"/><Relationship Id="rId15" Type="http://schemas.openxmlformats.org/officeDocument/2006/relationships/image" Target="../media/image111.png"/><Relationship Id="rId10" Type="http://schemas.openxmlformats.org/officeDocument/2006/relationships/image" Target="../media/image1250.png"/><Relationship Id="rId4" Type="http://schemas.openxmlformats.org/officeDocument/2006/relationships/image" Target="../media/image1190.png"/><Relationship Id="rId9" Type="http://schemas.openxmlformats.org/officeDocument/2006/relationships/image" Target="../media/image1240.png"/><Relationship Id="rId14" Type="http://schemas.openxmlformats.org/officeDocument/2006/relationships/image" Target="../media/image12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27088" y="4350541"/>
            <a:ext cx="7969249" cy="1312260"/>
          </a:xfrm>
        </p:spPr>
        <p:txBody>
          <a:bodyPr/>
          <a:lstStyle/>
          <a:p>
            <a:r>
              <a:rPr lang="en-GB" sz="2800" dirty="0" smtClean="0"/>
              <a:t>Bayesian Uncertainty Quantification</a:t>
            </a:r>
            <a:br>
              <a:rPr lang="en-GB" sz="2800" dirty="0" smtClean="0"/>
            </a:br>
            <a:r>
              <a:rPr lang="en-GB" sz="2800" dirty="0" smtClean="0"/>
              <a:t>of Physical Models in </a:t>
            </a:r>
            <a:br>
              <a:rPr lang="en-GB" sz="2800" dirty="0" smtClean="0"/>
            </a:br>
            <a:r>
              <a:rPr lang="en-GB" sz="2800" dirty="0" smtClean="0"/>
              <a:t>Thermal-Hydraulics System Codes</a:t>
            </a:r>
            <a:endParaRPr lang="de-DE" sz="28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sz="quarter" idx="1"/>
          </p:nvPr>
        </p:nvSpPr>
        <p:spPr>
          <a:xfrm>
            <a:off x="828031" y="3957740"/>
            <a:ext cx="7969249" cy="364520"/>
          </a:xfrm>
        </p:spPr>
        <p:txBody>
          <a:bodyPr/>
          <a:lstStyle/>
          <a:p>
            <a:r>
              <a:rPr lang="en-GB" dirty="0" smtClean="0"/>
              <a:t>Damar Wicaksono (Thesis Directors: </a:t>
            </a:r>
            <a:r>
              <a:rPr lang="en-GB" dirty="0" err="1" smtClean="0"/>
              <a:t>Prof.</a:t>
            </a:r>
            <a:r>
              <a:rPr lang="en-GB" dirty="0" smtClean="0"/>
              <a:t> A. Pautz &amp; Mr. O. Zerkak)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14389" y="5733256"/>
            <a:ext cx="6853957" cy="31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PhD </a:t>
            </a:r>
            <a:r>
              <a:rPr lang="en-US" sz="1800" b="1" dirty="0" smtClean="0">
                <a:solidFill>
                  <a:srgbClr val="969696"/>
                </a:solidFill>
                <a:latin typeface="+mn-lt"/>
              </a:rPr>
              <a:t>Defense</a:t>
            </a: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, EPF Lausanne, 19.01.2018</a:t>
            </a:r>
            <a:endParaRPr lang="en-GB" sz="1800" b="1" kern="1000" spc="30" dirty="0" smtClean="0">
              <a:solidFill>
                <a:srgbClr val="969696"/>
              </a:solidFill>
              <a:latin typeface="+mn-lt"/>
              <a:cs typeface="Franklin Gothic Book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72" y="6044069"/>
            <a:ext cx="681905" cy="66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pfl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050" y="1051212"/>
            <a:ext cx="1236513" cy="64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9519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Framework: Outline</a:t>
            </a:r>
            <a:endParaRPr lang="en-US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46736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508104" y="450098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44954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27585" y="2844797"/>
            <a:ext cx="7992565" cy="3752853"/>
          </a:xfrm>
          <a:prstGeom prst="rect">
            <a:avLst/>
          </a:prstGeom>
          <a:solidFill>
            <a:schemeClr val="bg1">
              <a:alpha val="9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557338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pic>
        <p:nvPicPr>
          <p:cNvPr id="2050" name="Picture 2" descr="W:\project\stars\workspace\RND\SB-RND-ACT-006-13\WD41\projects\temp\wd41-all\figures\defense\figures\plotTraceUQPriorTC2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project\stars\workspace\RND\SB-RND-ACT-006-13\WD41\projects\temp\wd41-all\figures\defense\figures\plotTraceUQPriorDP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 rot="16200000">
            <a:off x="-956775" y="4565190"/>
            <a:ext cx="2448370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1963774" y="4565189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Pressure Drop [bar]</a:t>
            </a:r>
          </a:p>
        </p:txBody>
      </p:sp>
      <p:pic>
        <p:nvPicPr>
          <p:cNvPr id="2053" name="Picture 5" descr="W:\project\stars\workspace\RND\SB-RND-ACT-006-13\WD41\projects\temp\wd41-all\figures\defense\figures\plotTraceUQPriorCO2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4" y="3573016"/>
            <a:ext cx="2835275" cy="28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4213" y="6214759"/>
            <a:ext cx="8135937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959586" y="4565188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Liquid Carryover [kg]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1832" y="1946736"/>
            <a:ext cx="381724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Which parameters are (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)</a:t>
            </a:r>
            <a:r>
              <a:rPr lang="en-US" sz="1800" b="1" dirty="0">
                <a:latin typeface="+mn-lt"/>
              </a:rPr>
              <a:t> influential</a:t>
            </a:r>
            <a:r>
              <a:rPr lang="en-US" sz="1800" dirty="0" smtClean="0">
                <a:latin typeface="+mn-lt"/>
              </a:rPr>
              <a:t>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86868"/>
                </a:solidFill>
                <a:latin typeface="+mn-lt"/>
              </a:rPr>
              <a:t>For influential parameters, how parameters affect the output and by how much</a:t>
            </a:r>
            <a:r>
              <a:rPr lang="en-US" sz="1800" dirty="0" smtClean="0">
                <a:solidFill>
                  <a:srgbClr val="686868"/>
                </a:solidFill>
                <a:latin typeface="+mn-lt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4213" y="3061017"/>
            <a:ext cx="3570278" cy="5840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Propagation based on 1’000 samples </a:t>
            </a:r>
          </a:p>
        </p:txBody>
      </p:sp>
    </p:spTree>
    <p:extLst>
      <p:ext uri="{BB962C8B-B14F-4D97-AF65-F5344CB8AC3E}">
        <p14:creationId xmlns:p14="http://schemas.microsoft.com/office/powerpoint/2010/main" val="3741432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Isosceles Triangle 46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0"/>
            <a:endCxn id="47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4212" y="3436135"/>
                <a:ext cx="8280275" cy="72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/>
                </a:r>
                <a:br>
                  <a:rPr lang="en-US" sz="2000" kern="1000" spc="30" dirty="0">
                    <a:latin typeface="+mn-lt"/>
                    <a:cs typeface="Franklin Gothic Book"/>
                  </a:rPr>
                </a:br>
                <a:r>
                  <a:rPr lang="en-US" sz="2000" kern="1000" spc="30" dirty="0" smtClean="0">
                    <a:latin typeface="+mn-lt"/>
                    <a:cs typeface="Franklin Gothic Book"/>
                  </a:rPr>
                  <a:t>used in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parameter importance ranking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3436135"/>
                <a:ext cx="8280275" cy="720080"/>
              </a:xfrm>
              <a:prstGeom prst="rect">
                <a:avLst/>
              </a:prstGeom>
              <a:blipFill rotWithShape="1">
                <a:blip r:embed="rId12"/>
                <a:stretch>
                  <a:fillRect l="-1840" t="-9322" r="-1766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83568" y="4437112"/>
                <a:ext cx="2952823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𝐸𝐸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7112"/>
                <a:ext cx="2952823" cy="95615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636391" y="4437113"/>
            <a:ext cx="2303760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>
                <a:cs typeface="Franklin Gothic Book"/>
              </a:rPr>
              <a:t>Mean of</a:t>
            </a:r>
            <a:br>
              <a:rPr lang="en-US" sz="2000" kern="1000" spc="30" dirty="0">
                <a:cs typeface="Franklin Gothic Book"/>
              </a:rPr>
            </a:br>
            <a:r>
              <a:rPr lang="en-US" sz="2000" kern="1000" spc="30" dirty="0">
                <a:cs typeface="Franklin Gothic Book"/>
              </a:rPr>
              <a:t>absolute value</a:t>
            </a:r>
          </a:p>
        </p:txBody>
      </p:sp>
      <p:pic>
        <p:nvPicPr>
          <p:cNvPr id="30" name="Picture 2" descr="C:\Users\wicaksono_d\Desktop\npic\test_functio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70" y="4059070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156177" y="3828279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A complex model</a:t>
            </a:r>
          </a:p>
        </p:txBody>
      </p:sp>
    </p:spTree>
    <p:extLst>
      <p:ext uri="{BB962C8B-B14F-4D97-AF65-F5344CB8AC3E}">
        <p14:creationId xmlns:p14="http://schemas.microsoft.com/office/powerpoint/2010/main" val="2593181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42121" y="1859632"/>
            <a:ext cx="3657600" cy="3657600"/>
            <a:chOff x="5436096" y="2924944"/>
            <a:chExt cx="3657600" cy="3657600"/>
          </a:xfrm>
        </p:grpSpPr>
        <p:pic>
          <p:nvPicPr>
            <p:cNvPr id="23" name="Picture 4" descr="W:\project\stars\workspace\RND\SB-RND-ACT-006-13\WD41\projects\temp\wd41-all\figures\defense\figures\plotOATIllustration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92494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6141368" y="3041412"/>
              <a:ext cx="2952328" cy="2880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Radial Scheme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1520" y="1859632"/>
            <a:ext cx="3478086" cy="3657600"/>
            <a:chOff x="229817" y="2999527"/>
            <a:chExt cx="3478086" cy="3657600"/>
          </a:xfrm>
        </p:grpSpPr>
        <p:pic>
          <p:nvPicPr>
            <p:cNvPr id="51" name="Picture 3" descr="W:\project\stars\workspace\RND\SB-RND-ACT-006-13\WD41\projects\temp\wd41-all\figures\defense\figures\plotOATIllustration_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/>
            <a:stretch/>
          </p:blipFill>
          <p:spPr bwMode="auto">
            <a:xfrm>
              <a:off x="684212" y="2999527"/>
              <a:ext cx="302369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826914" y="3115994"/>
              <a:ext cx="2808288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Trajectory Scheme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p:sp>
        <p:nvSpPr>
          <p:cNvPr id="40" name="Isosceles Triangle 39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491880" y="5717146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717146"/>
                <a:ext cx="295282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251519" y="5412283"/>
            <a:ext cx="3311551" cy="12988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Computation cost (Code runs)</a:t>
            </a:r>
            <a:endParaRPr lang="en-US" sz="2000" kern="1000" spc="30" dirty="0">
              <a:latin typeface="+mn-lt"/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32313" y="6246313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4" name="Straight Connector 13"/>
          <p:cNvCxnSpPr>
            <a:endCxn id="46" idx="0"/>
          </p:cNvCxnSpPr>
          <p:nvPr/>
        </p:nvCxnSpPr>
        <p:spPr bwMode="auto">
          <a:xfrm>
            <a:off x="5292577" y="6094914"/>
            <a:ext cx="0" cy="1513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513577" y="5350223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&lt;</m:t>
                      </m:r>
                      <m:sSup>
                        <m:sSupPr>
                          <m:ctrlP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𝟏𝟎</m:t>
                          </m:r>
                        </m:e>
                        <m:sup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000" b="1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577" y="5350223"/>
                <a:ext cx="792670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 bwMode="auto">
          <a:xfrm>
            <a:off x="4582948" y="570805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0" name="Elbow Connector 49"/>
          <p:cNvCxnSpPr>
            <a:stCxn id="47" idx="3"/>
            <a:endCxn id="48" idx="0"/>
          </p:cNvCxnSpPr>
          <p:nvPr/>
        </p:nvCxnSpPr>
        <p:spPr bwMode="auto">
          <a:xfrm>
            <a:off x="4306247" y="5582632"/>
            <a:ext cx="338752" cy="12542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7416941" y="4149080"/>
            <a:ext cx="16915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n-lt"/>
              </a:rPr>
              <a:t>B</a:t>
            </a:r>
            <a:r>
              <a:rPr lang="en-US" sz="2000" dirty="0" smtClean="0">
                <a:latin typeface="+mn-lt"/>
              </a:rPr>
              <a:t>ase / starting points</a:t>
            </a:r>
            <a:endParaRPr lang="en-US" sz="2000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6941" y="4948619"/>
            <a:ext cx="1691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Perturbed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points </a:t>
            </a:r>
            <a:endParaRPr lang="en-US" sz="2000" dirty="0">
              <a:latin typeface="+mn-lt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226963" y="4427089"/>
            <a:ext cx="126326" cy="12377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Multiply 35"/>
          <p:cNvSpPr/>
          <p:nvPr/>
        </p:nvSpPr>
        <p:spPr bwMode="auto">
          <a:xfrm>
            <a:off x="7164288" y="5164743"/>
            <a:ext cx="252653" cy="247540"/>
          </a:xfrm>
          <a:prstGeom prst="mathMultiply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15444" y="1931640"/>
            <a:ext cx="1864767" cy="245101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Illustrations for </a:t>
            </a:r>
            <a:b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2 parameters and </a:t>
            </a:r>
            <a:b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4 replications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811959" y="1556792"/>
                <a:ext cx="8280275" cy="374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endParaRPr lang="en-US" sz="20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9" y="1556792"/>
                <a:ext cx="8280275" cy="374848"/>
              </a:xfrm>
              <a:prstGeom prst="rect">
                <a:avLst/>
              </a:prstGeom>
              <a:blipFill rotWithShape="1">
                <a:blip r:embed="rId11"/>
                <a:stretch>
                  <a:fillRect l="-1840" t="-16129" r="-176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031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Sobol’ Total-</a:t>
            </a:r>
            <a:r>
              <a:rPr lang="de-CH" dirty="0" err="1" smtClean="0"/>
              <a:t>Effect</a:t>
            </a:r>
            <a:r>
              <a:rPr lang="de-CH" dirty="0" smtClean="0"/>
              <a:t> Indices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27088" y="4869160"/>
            <a:ext cx="1089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  <m:sub/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1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7088" y="3064807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Written in integral form: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8" y="4653682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Computed by </a:t>
            </a:r>
            <a:r>
              <a:rPr lang="en-US" sz="2000" b="1" dirty="0" smtClean="0">
                <a:latin typeface="+mn-lt"/>
                <a:cs typeface="Franklin Gothic Book"/>
              </a:rPr>
              <a:t>Monte Carlo estimation </a:t>
            </a:r>
            <a:r>
              <a:rPr lang="en-US" sz="2000" dirty="0" smtClean="0">
                <a:latin typeface="+mn-lt"/>
                <a:cs typeface="Franklin Gothic Book"/>
              </a:rPr>
              <a:t>with cost (code runs):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83520" y="6132534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743784" y="5927378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~</m:t>
                      </m:r>
                      <m:sSup>
                        <m:sSupPr>
                          <m:ctrlP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𝟏𝟎</m:t>
                          </m:r>
                        </m:e>
                        <m:sup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000" b="1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/>
          <p:cNvSpPr/>
          <p:nvPr/>
        </p:nvSpPr>
        <p:spPr bwMode="auto">
          <a:xfrm>
            <a:off x="3034155" y="554052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Elbow Connector 14"/>
          <p:cNvCxnSpPr>
            <a:stCxn id="13" idx="3"/>
            <a:endCxn id="14" idx="0"/>
          </p:cNvCxnSpPr>
          <p:nvPr/>
        </p:nvCxnSpPr>
        <p:spPr bwMode="auto">
          <a:xfrm>
            <a:off x="2743447" y="5366081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# of parameters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12’000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50812" t="-8197" b="-2426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179508" t="-101538" r="-25327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225828" t="-101538" r="-104636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311392" t="-101538" b="-1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179508" t="-201538" r="-25327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225828" t="-201538" r="-104636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311392" t="-201538" b="-2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Output variance left if all parameters </a:t>
                </a:r>
                <a:r>
                  <a:rPr lang="en-US" sz="2000" b="1" dirty="0" smtClean="0">
                    <a:latin typeface="+mn-lt"/>
                  </a:rPr>
                  <a:t>except</a:t>
                </a:r>
                <a:r>
                  <a:rPr lang="en-US" sz="2000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are fixed. If small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is less influential and </a:t>
                </a:r>
                <a:r>
                  <a:rPr lang="en-US" sz="2000" b="1" dirty="0" smtClean="0">
                    <a:latin typeface="+mn-lt"/>
                  </a:rPr>
                  <a:t>can be fixed</a:t>
                </a:r>
                <a:r>
                  <a:rPr lang="en-US" sz="2000" dirty="0" smtClean="0">
                    <a:latin typeface="+mn-lt"/>
                  </a:rPr>
                  <a:t>.</a:t>
                </a:r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  <a:blipFill rotWithShape="1">
                <a:blip r:embed="rId8"/>
                <a:stretch>
                  <a:fillRect l="-1467" t="-2994" r="-173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 smtClean="0">
                    <a:latin typeface="+mn-lt"/>
                    <a:cs typeface="Franklin Gothic Book"/>
                  </a:rPr>
                  <a:t>Sobol’ total-effect index for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  <a:cs typeface="Franklin Gothic Book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: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2394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b="1" kern="1000" spc="30" dirty="0" smtClean="0">
                    <a:solidFill>
                      <a:srgbClr val="686868"/>
                    </a:solidFill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𝑫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+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𝟏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)</m:t>
                    </m:r>
                  </m:oMath>
                </a14:m>
                <a:r>
                  <a:rPr lang="en-US" sz="1800" b="1" kern="1000" spc="30" dirty="0" smtClean="0">
                    <a:solidFill>
                      <a:srgbClr val="686868"/>
                    </a:solidFill>
                    <a:latin typeface="+mn-lt"/>
                    <a:cs typeface="Franklin Gothic Book"/>
                  </a:rPr>
                  <a:t>-dimension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3927" r="-362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Isosceles Triangle 26"/>
          <p:cNvSpPr/>
          <p:nvPr/>
        </p:nvSpPr>
        <p:spPr bwMode="auto">
          <a:xfrm>
            <a:off x="3592158" y="356501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8" name="Elbow Connector 27"/>
          <p:cNvCxnSpPr>
            <a:stCxn id="26" idx="1"/>
            <a:endCxn id="27" idx="0"/>
          </p:cNvCxnSpPr>
          <p:nvPr/>
        </p:nvCxnSpPr>
        <p:spPr bwMode="auto">
          <a:xfrm rot="10800000" flipV="1">
            <a:off x="3654210" y="3337081"/>
            <a:ext cx="484219" cy="2279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07506" y="2780928"/>
            <a:ext cx="9001569" cy="3767267"/>
            <a:chOff x="107506" y="1916832"/>
            <a:chExt cx="9001569" cy="3767267"/>
          </a:xfrm>
        </p:grpSpPr>
        <p:pic>
          <p:nvPicPr>
            <p:cNvPr id="4100" name="Picture 4" descr="W:\project\stars\workspace\RND\SB-RND-ACT-006-13\WD41\projects\temp\wd41-all\figures\defense\figures\plotRunningScreeningSobolTot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1" b="11912"/>
            <a:stretch/>
          </p:blipFill>
          <p:spPr bwMode="auto">
            <a:xfrm>
              <a:off x="6130779" y="2472862"/>
              <a:ext cx="2885888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W:\project\stars\workspace\RND\SB-RND-ACT-006-13\WD41\projects\temp\wd41-all\figures\defense\figures\plotRunningScreeningMorrisTrajector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4" b="11912"/>
            <a:stretch/>
          </p:blipFill>
          <p:spPr bwMode="auto">
            <a:xfrm>
              <a:off x="3249243" y="2472860"/>
              <a:ext cx="2881536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W:\project\stars\workspace\RND\SB-RND-ACT-006-13\WD41\projects\temp\wd41-all\figures\defense\figures\plotRunningScreeningMorrisRad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7" b="11532"/>
            <a:stretch/>
          </p:blipFill>
          <p:spPr bwMode="auto">
            <a:xfrm>
              <a:off x="396636" y="2472862"/>
              <a:ext cx="2879220" cy="289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956775" y="3640512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Sensitivity Measure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6637" y="5373216"/>
              <a:ext cx="8620030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Number of Replications / Samples</a:t>
              </a:r>
            </a:p>
          </p:txBody>
        </p:sp>
        <p:cxnSp>
          <p:nvCxnSpPr>
            <p:cNvPr id="10" name="Elbow Connector 9"/>
            <p:cNvCxnSpPr>
              <a:stCxn id="4099" idx="0"/>
              <a:endCxn id="4098" idx="0"/>
            </p:cNvCxnSpPr>
            <p:nvPr/>
          </p:nvCxnSpPr>
          <p:spPr bwMode="auto">
            <a:xfrm rot="16200000" flipH="1" flipV="1">
              <a:off x="3263128" y="1045978"/>
              <a:ext cx="2" cy="2853765"/>
            </a:xfrm>
            <a:prstGeom prst="bentConnector3">
              <a:avLst>
                <a:gd name="adj1" fmla="val -11430000000"/>
              </a:avLst>
            </a:prstGeom>
            <a:solidFill>
              <a:schemeClr val="accent1"/>
            </a:solidFill>
            <a:ln w="1905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41948" y="1916832"/>
                  <a:ext cx="4810172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r>
                        <a:rPr lang="en-US" sz="1800" i="1" kern="1000" spc="30" dirty="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320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replications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8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960 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48" y="1916832"/>
                  <a:ext cx="4810172" cy="3108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Isosceles Triangle 20"/>
            <p:cNvSpPr/>
            <p:nvPr/>
          </p:nvSpPr>
          <p:spPr bwMode="auto">
            <a:xfrm>
              <a:off x="7389062" y="2454401"/>
              <a:ext cx="124101" cy="106984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samples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29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/>
            <p:cNvCxnSpPr>
              <a:stCxn id="21" idx="0"/>
              <a:endCxn id="30" idx="2"/>
            </p:cNvCxnSpPr>
            <p:nvPr/>
          </p:nvCxnSpPr>
          <p:spPr bwMode="auto">
            <a:xfrm flipV="1">
              <a:off x="7451113" y="2227715"/>
              <a:ext cx="1493" cy="2266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err="1" smtClean="0"/>
              <a:t>Comparison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/>
              <a:t>M</a:t>
            </a:r>
            <a:r>
              <a:rPr lang="de-CH" dirty="0" err="1" smtClean="0"/>
              <a:t>ethods</a:t>
            </a:r>
            <a:endParaRPr lang="de-CH" dirty="0"/>
          </a:p>
        </p:txBody>
      </p:sp>
      <p:sp>
        <p:nvSpPr>
          <p:cNvPr id="35" name="Rectangle 34"/>
          <p:cNvSpPr/>
          <p:nvPr/>
        </p:nvSpPr>
        <p:spPr>
          <a:xfrm>
            <a:off x="841948" y="1516424"/>
            <a:ext cx="5905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27089" y="1557338"/>
                <a:ext cx="8293150" cy="1151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 smtClean="0">
                    <a:latin typeface="+mn-lt"/>
                  </a:rPr>
                  <a:t>Selected Quantity of Interest: </a:t>
                </a:r>
                <a:r>
                  <a:rPr lang="en-US" sz="1900" b="1" dirty="0">
                    <a:latin typeface="+mn-lt"/>
                  </a:rPr>
                  <a:t>Time-Average </a:t>
                </a:r>
                <a:r>
                  <a:rPr lang="en-US" sz="1900" b="1" dirty="0" smtClean="0">
                    <a:latin typeface="+mn-lt"/>
                  </a:rPr>
                  <a:t>Output</a:t>
                </a:r>
                <a:endParaRPr lang="en-US" sz="1900" kern="1000" spc="30" dirty="0" smtClean="0">
                  <a:latin typeface="+mn-lt"/>
                  <a:cs typeface="Franklin Gothic Book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b="1" dirty="0" smtClean="0">
                    <a:latin typeface="+mn-lt"/>
                  </a:rPr>
                  <a:t>Boundary conditions</a:t>
                </a:r>
                <a:r>
                  <a:rPr lang="en-US" sz="1900" dirty="0" smtClean="0">
                    <a:latin typeface="+mn-lt"/>
                  </a:rPr>
                  <a:t>, </a:t>
                </a:r>
                <a:r>
                  <a:rPr lang="en-US" sz="1900" b="1" dirty="0" smtClean="0">
                    <a:latin typeface="+mn-lt"/>
                  </a:rPr>
                  <a:t>closure laws</a:t>
                </a:r>
                <a:r>
                  <a:rPr lang="en-US" sz="1900" dirty="0" smtClean="0">
                    <a:latin typeface="+mn-lt"/>
                  </a:rPr>
                  <a:t>, and </a:t>
                </a:r>
                <a:r>
                  <a:rPr lang="en-US" sz="1900" b="1" dirty="0">
                    <a:latin typeface="+mn-lt"/>
                  </a:rPr>
                  <a:t>spacer grid model</a:t>
                </a:r>
                <a:r>
                  <a:rPr lang="en-US" sz="1900" dirty="0">
                    <a:latin typeface="+mn-lt"/>
                  </a:rPr>
                  <a:t> parameters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 smtClean="0">
                    <a:latin typeface="+mn-lt"/>
                  </a:rPr>
                  <a:t>are </a:t>
                </a:r>
                <a:r>
                  <a:rPr lang="en-US" sz="1900" dirty="0">
                    <a:latin typeface="+mn-lt"/>
                  </a:rPr>
                  <a:t>relatively influential (</a:t>
                </a:r>
                <a:r>
                  <a:rPr lang="en-US" sz="1900" dirty="0" smtClean="0">
                    <a:latin typeface="+mn-lt"/>
                  </a:rPr>
                  <a:t>12 </a:t>
                </a:r>
                <a:r>
                  <a:rPr lang="en-US" sz="1900" dirty="0">
                    <a:latin typeface="+mn-lt"/>
                  </a:rPr>
                  <a:t>parameters</a:t>
                </a:r>
                <a:r>
                  <a:rPr lang="en-US" sz="1900" dirty="0" smtClean="0">
                    <a:latin typeface="+mn-lt"/>
                  </a:rPr>
                  <a:t>) based 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/>
                      </a:rPr>
                      <m:t>5%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 total-effect indices cut-off</a:t>
                </a:r>
                <a:endParaRPr lang="en-US" sz="1900" dirty="0">
                  <a:latin typeface="+mn-lt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9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93150" cy="1151582"/>
              </a:xfrm>
              <a:prstGeom prst="rect">
                <a:avLst/>
              </a:prstGeom>
              <a:blipFill rotWithShape="1">
                <a:blip r:embed="rId8"/>
                <a:stretch>
                  <a:fillRect l="-1691" t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Uncertainty</a:t>
            </a:r>
            <a:r>
              <a:rPr lang="de-CH" dirty="0" smtClean="0"/>
              <a:t> </a:t>
            </a:r>
            <a:r>
              <a:rPr lang="de-CH" dirty="0"/>
              <a:t>P</a:t>
            </a:r>
            <a:r>
              <a:rPr lang="de-CH" dirty="0" smtClean="0"/>
              <a:t>ropagation </a:t>
            </a:r>
            <a:r>
              <a:rPr lang="de-CH" dirty="0" err="1" smtClean="0"/>
              <a:t>using</a:t>
            </a:r>
            <a:r>
              <a:rPr lang="de-CH" dirty="0"/>
              <a:t/>
            </a:r>
            <a:br>
              <a:rPr lang="de-CH" dirty="0"/>
            </a:br>
            <a:r>
              <a:rPr lang="de-CH" dirty="0" err="1"/>
              <a:t>I</a:t>
            </a:r>
            <a:r>
              <a:rPr lang="de-CH" dirty="0" err="1" smtClean="0"/>
              <a:t>nfluential</a:t>
            </a:r>
            <a:r>
              <a:rPr lang="de-CH" dirty="0" smtClean="0"/>
              <a:t> vs. Non-</a:t>
            </a:r>
            <a:r>
              <a:rPr lang="de-CH" dirty="0" err="1" smtClean="0"/>
              <a:t>Influential</a:t>
            </a:r>
            <a:r>
              <a:rPr lang="de-CH" dirty="0" smtClean="0"/>
              <a:t> Parameters</a:t>
            </a:r>
            <a:endParaRPr lang="de-CH" dirty="0"/>
          </a:p>
        </p:txBody>
      </p:sp>
      <p:grpSp>
        <p:nvGrpSpPr>
          <p:cNvPr id="6" name="Group 5"/>
          <p:cNvGrpSpPr/>
          <p:nvPr/>
        </p:nvGrpSpPr>
        <p:grpSpPr>
          <a:xfrm>
            <a:off x="107505" y="2614060"/>
            <a:ext cx="8928991" cy="2975180"/>
            <a:chOff x="107505" y="2636911"/>
            <a:chExt cx="8928991" cy="2975180"/>
          </a:xfrm>
        </p:grpSpPr>
        <p:pic>
          <p:nvPicPr>
            <p:cNvPr id="3075" name="Picture 3" descr="W:\project\stars\workspace\RND\SB-RND-ACT-006-13\WD41\projects\temp\wd41-all\figures\defense\figures\plotInfluentialNonInfluentialRunsT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57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W:\project\stars\workspace\RND\SB-RND-ACT-006-13\WD41\projects\temp\wd41-all\figures\defense\figures\plotInfluentialNonInfluentialRunsD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885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W:\project\stars\workspace\RND\SB-RND-ACT-006-13\WD41\projects\temp\wd41-all\figures\defense\figures\plotInfluentialNonInfluentialRunsC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1" y="2636911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-956775" y="3701195"/>
              <a:ext cx="2448370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Clad Temperature [K]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963774" y="3701194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Pressure Drop [bar]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4213" y="5301208"/>
              <a:ext cx="8135937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Time [s]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4959586" y="3701193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Liquid Carryover [kg]</a:t>
              </a:r>
            </a:p>
          </p:txBody>
        </p:sp>
      </p:grpSp>
      <p:cxnSp>
        <p:nvCxnSpPr>
          <p:cNvPr id="4" name="Straight Connector 3"/>
          <p:cNvCxnSpPr>
            <a:endCxn id="15" idx="1"/>
          </p:cNvCxnSpPr>
          <p:nvPr/>
        </p:nvCxnSpPr>
        <p:spPr bwMode="auto">
          <a:xfrm>
            <a:off x="6660232" y="5893241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endCxn id="16" idx="1"/>
          </p:cNvCxnSpPr>
          <p:nvPr/>
        </p:nvCxnSpPr>
        <p:spPr bwMode="auto">
          <a:xfrm>
            <a:off x="6660232" y="6397297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7020272" y="5693186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12</a:t>
            </a:r>
            <a:r>
              <a:rPr lang="en-US" sz="2000" dirty="0" smtClean="0">
                <a:latin typeface="+mn-lt"/>
              </a:rPr>
              <a:t> Influential</a:t>
            </a:r>
            <a:endParaRPr lang="en-US" sz="20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20272" y="6197242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15</a:t>
            </a:r>
            <a:r>
              <a:rPr lang="en-US" sz="2000" dirty="0" smtClean="0">
                <a:latin typeface="+mn-lt"/>
              </a:rPr>
              <a:t> Non-influential</a:t>
            </a:r>
            <a:endParaRPr lang="en-US" sz="20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5693186"/>
            <a:ext cx="1296144" cy="9041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Parameter</a:t>
            </a:r>
            <a:r>
              <a:rPr lang="en-US" sz="2000" b="1" kern="1000" spc="30" dirty="0">
                <a:latin typeface="+mn-lt"/>
                <a:cs typeface="Franklin Gothic Book"/>
              </a:rPr>
              <a:t/>
            </a:r>
            <a:br>
              <a:rPr lang="en-US" sz="2000" b="1" kern="1000" spc="30" dirty="0">
                <a:latin typeface="+mn-lt"/>
                <a:cs typeface="Franklin Gothic Book"/>
              </a:rPr>
            </a:br>
            <a:r>
              <a:rPr lang="en-US" sz="2000" b="1" kern="1000" spc="30" dirty="0" smtClean="0">
                <a:latin typeface="+mn-lt"/>
                <a:cs typeface="Franklin Gothic Book"/>
              </a:rPr>
              <a:t>subsets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7088" y="1557338"/>
            <a:ext cx="5516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Uncertainty propagation using 2 parameter subsets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and 500 Monte Carlo samples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5498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796136" y="3207971"/>
            <a:ext cx="31277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Construct a </a:t>
            </a:r>
            <a:r>
              <a:rPr lang="en-US" sz="2100" b="1" dirty="0" err="1" smtClean="0">
                <a:latin typeface="+mn-lt"/>
              </a:rPr>
              <a:t>metamodel</a:t>
            </a:r>
            <a:r>
              <a:rPr lang="en-US" sz="2100" b="1" dirty="0" smtClean="0">
                <a:latin typeface="+mn-lt"/>
              </a:rPr>
              <a:t> for fast and efficient approximation</a:t>
            </a:r>
          </a:p>
        </p:txBody>
      </p:sp>
    </p:spTree>
    <p:extLst>
      <p:ext uri="{BB962C8B-B14F-4D97-AF65-F5344CB8AC3E}">
        <p14:creationId xmlns:p14="http://schemas.microsoft.com/office/powerpoint/2010/main" val="584249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:\OneDrive\projects\mucm\posterio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r="8843" b="7962"/>
          <a:stretch/>
        </p:blipFill>
        <p:spPr bwMode="auto">
          <a:xfrm>
            <a:off x="6306213" y="4198883"/>
            <a:ext cx="2534540" cy="23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E:\OneDrive\projects\mucm\dat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r="7645" b="8353"/>
          <a:stretch/>
        </p:blipFill>
        <p:spPr bwMode="auto">
          <a:xfrm>
            <a:off x="3464608" y="4198883"/>
            <a:ext cx="2567833" cy="231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OneDrive\projects\mucm\prio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r="9603" b="7385"/>
          <a:stretch/>
        </p:blipFill>
        <p:spPr bwMode="auto">
          <a:xfrm>
            <a:off x="566405" y="4257534"/>
            <a:ext cx="2513404" cy="22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400465" y="6058161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Prior</a:t>
            </a:r>
            <a:endParaRPr lang="en-US" sz="1500" b="1" i="1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84369" y="6058163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Data</a:t>
            </a:r>
            <a:endParaRPr lang="en-US" sz="1500" b="1" i="1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893874" y="6058163"/>
            <a:ext cx="963107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Posterior</a:t>
            </a:r>
            <a:endParaRPr lang="en-US" sz="1500" b="1" i="1" dirty="0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Process </a:t>
            </a:r>
            <a:r>
              <a:rPr lang="en-US" dirty="0" err="1" smtClean="0"/>
              <a:t>Metamodel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150845" y="3140968"/>
                <a:ext cx="5885651" cy="972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kern="1000" spc="30" smtClean="0">
                          <a:latin typeface="Cambria Math"/>
                          <a:cs typeface="Franklin Gothic Book"/>
                        </a:rPr>
                        <m:t>𝑘</m:t>
                      </m:r>
                      <m:d>
                        <m:dPr>
                          <m:ctrlPr>
                            <a:rPr lang="en-US" sz="17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1700" b="1" i="1" kern="1000" spc="30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700" b="0" i="1" kern="1000" spc="3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700" b="0" i="1" kern="1000" spc="3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700" b="1" i="1" kern="1000" spc="3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700" b="0" i="1" kern="1000" spc="3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700" b="0" i="1" kern="1000" spc="30" smtClean="0">
                          <a:latin typeface="Cambria Math"/>
                          <a:ea typeface="Cambria Math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sz="1700" b="0" i="0" kern="1000" spc="30" smtClean="0">
                          <a:latin typeface="Cambria Math"/>
                          <a:cs typeface="Franklin Gothic Book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7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1700" b="0" i="1" kern="1000" spc="30" smtClean="0">
                              <a:latin typeface="Cambria Math"/>
                              <a:cs typeface="Franklin Gothic Book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17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r>
                                <a:rPr lang="en-US" sz="1700" b="1" i="1" kern="1000" spc="30" smtClean="0">
                                  <a:latin typeface="Cambria Math"/>
                                  <a:cs typeface="Franklin Gothic Book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700" b="0" i="1" kern="1000" spc="30" smtClean="0">
                              <a:latin typeface="Cambria Math"/>
                              <a:cs typeface="Franklin Gothic Book"/>
                            </a:rPr>
                            <m:t>,</m:t>
                          </m:r>
                          <m:r>
                            <a:rPr lang="en-US" sz="1700" b="0" i="1" kern="1000" spc="30" smtClean="0">
                              <a:latin typeface="Cambria Math"/>
                              <a:cs typeface="Franklin Gothic Book"/>
                            </a:rPr>
                            <m:t>𝑌</m:t>
                          </m:r>
                          <m:r>
                            <a:rPr lang="en-US" sz="1700" b="0" i="1" kern="1000" spc="30" smtClean="0">
                              <a:latin typeface="Cambria Math"/>
                              <a:cs typeface="Franklin Gothic Book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700" b="1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sz="1700" b="1" i="1" kern="1000" spc="30" smtClean="0">
                                  <a:latin typeface="Cambria Math"/>
                                  <a:cs typeface="Franklin Gothic Book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700" b="1" i="1" kern="1000" spc="30" smtClean="0">
                                  <a:latin typeface="Cambria Math"/>
                                  <a:cs typeface="Franklin Gothic Book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700" b="0" i="1" kern="1000" spc="30" smtClean="0">
                              <a:latin typeface="Cambria Math"/>
                              <a:cs typeface="Franklin Gothic Book"/>
                            </a:rPr>
                            <m:t>)</m:t>
                          </m:r>
                        </m:e>
                      </m:d>
                      <m:r>
                        <a:rPr lang="en-US" sz="1700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700" b="0" i="1" kern="1000" spc="3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700" b="0" i="1" kern="1000" spc="30" smtClean="0">
                              <a:latin typeface="Cambria Math"/>
                            </a:rPr>
                            <m:t>𝑑</m:t>
                          </m:r>
                          <m:r>
                            <a:rPr lang="en-US" sz="1700" b="0" i="1" kern="1000" spc="3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kern="1000" spc="30" smtClean="0">
                              <a:latin typeface="Cambria Math"/>
                            </a:rPr>
                            <m:t>𝐷</m:t>
                          </m:r>
                        </m:sup>
                        <m:e>
                          <m:func>
                            <m:funcPr>
                              <m:ctrlPr>
                                <a:rPr lang="en-US" sz="1700" b="0" i="1" kern="1000" spc="30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 b="0" i="0" kern="1000" spc="30" smtClean="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700" b="0" i="1" kern="1000" spc="3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kern="1000" spc="30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700" b="0" i="1" kern="1000" spc="3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700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700" b="0" i="1" kern="1000" spc="30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1700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700" b="0" i="1" kern="1000" spc="30" smtClean="0">
                                                      <a:latin typeface="Cambria Math"/>
                                                    </a:rPr>
                                                    <m:t>|</m:t>
                                                  </m:r>
                                                  <m:r>
                                                    <a:rPr lang="en-US" sz="1700" b="0" i="1" kern="1000" spc="30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700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700" b="0" i="1" kern="1000" spc="30" smtClean="0">
                                                          <a:latin typeface="Cambria Math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sz="1700" b="0" i="1" kern="1000" spc="30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700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700" b="0" i="1" kern="1000" spc="30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700" b="0" i="1" kern="1000" spc="30" smtClean="0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700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700" b="0" i="1" kern="1000" spc="30" smtClean="0">
                                                          <a:latin typeface="Cambria Math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sz="1700" b="0" i="1" kern="1000" spc="30" smtClean="0">
                                                  <a:latin typeface="Cambria Math"/>
                                                </a:rPr>
                                                <m:t>|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sz="1700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700" b="0" i="1" kern="1000" spc="30" smtClean="0">
                                                      <a:latin typeface="Cambria Math"/>
                                                    </a:rPr>
                                                    <m:t>𝜂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1700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700" b="0" i="1" kern="1000" spc="30" smtClean="0">
                                                          <a:latin typeface="Cambria Math"/>
                                                        </a:rPr>
                                                        <m:t>𝑑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sz="1700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700" b="0" i="1" kern="1000" spc="30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sz="1700" b="0" i="1" kern="1000" spc="30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700" b="0" i="1" kern="1000" spc="30" smtClean="0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1700" b="0" i="1" kern="1000" spc="30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700" b="0" kern="1000" spc="30" dirty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845" y="3140968"/>
                <a:ext cx="5885651" cy="97281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46664" y="2547171"/>
                <a:ext cx="3796710" cy="44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𝑌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(</m:t>
                      </m:r>
                      <m:r>
                        <a:rPr lang="en-US" sz="2400" b="1" i="1" kern="1000" spc="30" smtClean="0">
                          <a:latin typeface="Cambria Math"/>
                          <a:cs typeface="Franklin Gothic Book"/>
                        </a:rPr>
                        <m:t>𝒙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)</m:t>
                      </m:r>
                      <m:r>
                        <a:rPr lang="en-US" sz="2400" b="0" i="0" kern="1000" spc="30" smtClean="0">
                          <a:latin typeface="Cambria Math" panose="02040503050406030204" pitchFamily="18" charset="0"/>
                          <a:cs typeface="Franklin Gothic Book"/>
                        </a:rPr>
                        <m:t>~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𝐺𝑃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𝑚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(</m:t>
                          </m:r>
                          <m:r>
                            <a:rPr lang="en-US" sz="2400" b="1" i="1" kern="1000" spc="30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400" b="0" i="1" kern="1000" spc="30" smtClean="0">
                              <a:latin typeface="Cambria Math"/>
                            </a:rPr>
                            <m:t>)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r>
                                <a:rPr lang="en-US" sz="2400" b="1" i="1" kern="1000" spc="3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2400" b="0" i="1" kern="1000" spc="30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kern="1000" spc="3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0" i="1" kern="1000" spc="30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kern="1000" spc="30" dirty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64" y="2547171"/>
                <a:ext cx="3796710" cy="44978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07504" y="3257260"/>
            <a:ext cx="2160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n-lt"/>
              </a:rPr>
              <a:t>Probability distribution of</a:t>
            </a:r>
            <a:r>
              <a:rPr lang="en-US" dirty="0" smtClean="0">
                <a:latin typeface="+mn-lt"/>
              </a:rPr>
              <a:t> functions</a:t>
            </a:r>
            <a:endParaRPr lang="en-US" b="1" dirty="0"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3439448" y="2966966"/>
            <a:ext cx="0" cy="53349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453216" y="2983465"/>
            <a:ext cx="0" cy="30444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2130205" y="3257260"/>
            <a:ext cx="107364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505050"/>
                </a:solidFill>
                <a:latin typeface="+mn-lt"/>
              </a:rPr>
              <a:t>m</a:t>
            </a:r>
            <a:r>
              <a:rPr lang="en-US" sz="1700" dirty="0" smtClean="0">
                <a:solidFill>
                  <a:srgbClr val="505050"/>
                </a:solidFill>
                <a:latin typeface="+mn-lt"/>
              </a:rPr>
              <a:t>ean function</a:t>
            </a:r>
            <a:endParaRPr lang="en-US" sz="1700" dirty="0">
              <a:solidFill>
                <a:srgbClr val="505050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38103" y="2047351"/>
            <a:ext cx="203877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505050"/>
                </a:solidFill>
                <a:latin typeface="+mn-lt"/>
              </a:rPr>
              <a:t>p</a:t>
            </a:r>
            <a:r>
              <a:rPr lang="en-US" sz="1700" dirty="0" smtClean="0">
                <a:solidFill>
                  <a:srgbClr val="505050"/>
                </a:solidFill>
                <a:latin typeface="+mn-lt"/>
              </a:rPr>
              <a:t>rocess variance</a:t>
            </a:r>
            <a:endParaRPr lang="en-US" sz="1700" b="1" dirty="0">
              <a:solidFill>
                <a:srgbClr val="505050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67700" y="2924944"/>
            <a:ext cx="211241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 smtClean="0">
                <a:solidFill>
                  <a:srgbClr val="505050"/>
                </a:solidFill>
                <a:latin typeface="+mn-lt"/>
              </a:rPr>
              <a:t>correlation (kernel) </a:t>
            </a:r>
            <a:br>
              <a:rPr lang="en-US" sz="1700" dirty="0" smtClean="0">
                <a:solidFill>
                  <a:srgbClr val="505050"/>
                </a:solidFill>
                <a:latin typeface="+mn-lt"/>
              </a:rPr>
            </a:br>
            <a:r>
              <a:rPr lang="en-US" sz="1700" dirty="0" smtClean="0">
                <a:solidFill>
                  <a:srgbClr val="505050"/>
                </a:solidFill>
                <a:latin typeface="+mn-lt"/>
              </a:rPr>
              <a:t>function</a:t>
            </a:r>
            <a:endParaRPr lang="en-US" sz="1700" dirty="0">
              <a:solidFill>
                <a:srgbClr val="505050"/>
              </a:solidFill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908004" y="2983465"/>
            <a:ext cx="0" cy="30444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5724127" y="2432536"/>
                <a:ext cx="3404657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700" dirty="0" smtClean="0">
                    <a:solidFill>
                      <a:srgbClr val="505050"/>
                    </a:solidFill>
                    <a:latin typeface="+mn-lt"/>
                  </a:rPr>
                  <a:t>e.g., </a:t>
                </a:r>
                <a:r>
                  <a:rPr lang="en-US" sz="1700" b="1" dirty="0" smtClean="0">
                    <a:solidFill>
                      <a:srgbClr val="505050"/>
                    </a:solidFill>
                    <a:latin typeface="+mn-lt"/>
                  </a:rPr>
                  <a:t>power-exponential correlation</a:t>
                </a:r>
                <a:r>
                  <a:rPr lang="en-US" sz="1700" dirty="0" smtClean="0">
                    <a:solidFill>
                      <a:srgbClr val="505050"/>
                    </a:solidFill>
                    <a:latin typeface="+mn-lt"/>
                  </a:rPr>
                  <a:t>,</a:t>
                </a:r>
                <a:br>
                  <a:rPr lang="en-US" sz="1700" dirty="0" smtClean="0">
                    <a:solidFill>
                      <a:srgbClr val="505050"/>
                    </a:solidFill>
                    <a:latin typeface="+mn-lt"/>
                  </a:rPr>
                </a:br>
                <a:r>
                  <a:rPr lang="en-US" sz="1700" dirty="0">
                    <a:solidFill>
                      <a:srgbClr val="505050"/>
                    </a:solidFill>
                    <a:latin typeface="+mn-lt"/>
                  </a:rPr>
                  <a:t>a</a:t>
                </a:r>
                <a:r>
                  <a:rPr lang="en-US" sz="1700" dirty="0" smtClean="0">
                    <a:solidFill>
                      <a:srgbClr val="505050"/>
                    </a:solidFill>
                    <a:latin typeface="+mn-lt"/>
                  </a:rPr>
                  <a:t> 2-parameter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700" i="0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7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en-US" sz="17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 &amp; </m:t>
                        </m:r>
                        <m:r>
                          <a:rPr lang="en-US" sz="17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𝜂</m:t>
                        </m:r>
                      </m:e>
                    </m:d>
                  </m:oMath>
                </a14:m>
                <a:r>
                  <a:rPr lang="en-US" sz="1700" dirty="0" smtClean="0">
                    <a:solidFill>
                      <a:srgbClr val="505050"/>
                    </a:solidFill>
                    <a:latin typeface="+mn-lt"/>
                  </a:rPr>
                  <a:t> function</a:t>
                </a:r>
                <a:endParaRPr lang="en-US" sz="1700" dirty="0">
                  <a:solidFill>
                    <a:srgbClr val="505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7" y="2432536"/>
                <a:ext cx="3404657" cy="615553"/>
              </a:xfrm>
              <a:prstGeom prst="rect">
                <a:avLst/>
              </a:prstGeom>
              <a:blipFill rotWithShape="1">
                <a:blip r:embed="rId8"/>
                <a:stretch>
                  <a:fillRect l="-1252" t="-2970" r="-537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 bwMode="auto">
          <a:xfrm>
            <a:off x="1933377" y="2439359"/>
            <a:ext cx="0" cy="19755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1045964" y="2055200"/>
            <a:ext cx="1872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Gaussian Process</a:t>
            </a:r>
            <a:endParaRPr lang="en-US" sz="18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683569" y="1556792"/>
                <a:ext cx="8157184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Gaussian process is a </a:t>
                </a:r>
                <a:r>
                  <a:rPr lang="en-US" sz="2000" b="1" dirty="0" smtClean="0">
                    <a:latin typeface="+mn-lt"/>
                  </a:rPr>
                  <a:t>Gaussian with continuous </a:t>
                </a:r>
                <a:r>
                  <a:rPr lang="en-US" sz="2000" b="1" dirty="0">
                    <a:latin typeface="+mn-lt"/>
                  </a:rPr>
                  <a:t>variates</a:t>
                </a:r>
                <a:r>
                  <a:rPr lang="en-US" sz="2000" dirty="0">
                    <a:latin typeface="+mn-lt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 b="0" i="0" kern="1000" spc="30" smtClean="0">
                        <a:latin typeface="Cambria Math"/>
                      </a:rPr>
                      <m:t> </m:t>
                    </m:r>
                    <m:r>
                      <a:rPr lang="en-US" sz="2000" b="0" i="1" kern="1000" spc="30" smtClean="0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1" i="1" kern="1000" spc="30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000" i="1" kern="1000" spc="30">
                        <a:latin typeface="Cambria Math"/>
                      </a:rPr>
                      <m:t>∈</m:t>
                    </m:r>
                    <m:r>
                      <a:rPr lang="en-US" sz="2000" kern="1000" spc="30">
                        <a:latin typeface="Cambria Math"/>
                      </a:rPr>
                      <m:t>ℝ</m:t>
                    </m:r>
                    <m:r>
                      <a:rPr lang="en-US" sz="2000" b="0" i="0" kern="1000" spc="3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1" i="1" kern="1000" spc="30" smtClean="0">
                        <a:latin typeface="Cambria Math"/>
                      </a:rPr>
                      <m:t>𝒙</m:t>
                    </m:r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kern="1000" spc="3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000" spc="30" smtClean="0">
                            <a:latin typeface="Cambria Math"/>
                          </a:rPr>
                          <m:t>D</m:t>
                        </m:r>
                      </m:sup>
                    </m:sSup>
                  </m:oMath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9" y="1556792"/>
                <a:ext cx="8157184" cy="405624"/>
              </a:xfrm>
              <a:prstGeom prst="rect">
                <a:avLst/>
              </a:prstGeom>
              <a:blipFill rotWithShape="1">
                <a:blip r:embed="rId9"/>
                <a:stretch>
                  <a:fillRect l="-747" t="-5970" b="-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684213" y="3933056"/>
            <a:ext cx="2569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+mn-lt"/>
              </a:rPr>
              <a:t>Application in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b="1" dirty="0" smtClean="0">
                <a:latin typeface="+mn-lt"/>
              </a:rPr>
              <a:t>Regression</a:t>
            </a:r>
            <a:endParaRPr lang="en-US" sz="1800" b="1" dirty="0">
              <a:latin typeface="+mn-lt"/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>
            <a:off x="3192095" y="218637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4" name="Isosceles Triangle 33"/>
          <p:cNvSpPr/>
          <p:nvPr/>
        </p:nvSpPr>
        <p:spPr bwMode="auto">
          <a:xfrm>
            <a:off x="3083385" y="2589911"/>
            <a:ext cx="124101" cy="106984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5" name="Elbow Connector 34"/>
          <p:cNvCxnSpPr>
            <a:stCxn id="34" idx="0"/>
            <a:endCxn id="33" idx="1"/>
          </p:cNvCxnSpPr>
          <p:nvPr/>
        </p:nvCxnSpPr>
        <p:spPr bwMode="auto">
          <a:xfrm rot="5400000" flipH="1" flipV="1">
            <a:off x="3009256" y="2376047"/>
            <a:ext cx="350045" cy="77684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921182" y="6359659"/>
                <a:ext cx="21586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b="1" i="1" dirty="0">
                  <a:latin typeface="+mn-lt"/>
                </a:endParaRPr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82" y="6359659"/>
                <a:ext cx="2158628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/>
              <p:cNvSpPr/>
              <p:nvPr/>
            </p:nvSpPr>
            <p:spPr>
              <a:xfrm>
                <a:off x="3801805" y="6359659"/>
                <a:ext cx="21586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b="1" i="1" dirty="0">
                  <a:latin typeface="+mn-lt"/>
                </a:endParaRPr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805" y="6359659"/>
                <a:ext cx="2158628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/>
              <p:cNvSpPr/>
              <p:nvPr/>
            </p:nvSpPr>
            <p:spPr>
              <a:xfrm>
                <a:off x="6586007" y="6359659"/>
                <a:ext cx="21586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b="1" i="1" dirty="0">
                  <a:latin typeface="+mn-lt"/>
                </a:endParaRPr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007" y="6359659"/>
                <a:ext cx="2158628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/>
          <p:cNvCxnSpPr/>
          <p:nvPr/>
        </p:nvCxnSpPr>
        <p:spPr bwMode="auto">
          <a:xfrm>
            <a:off x="6444208" y="3135686"/>
            <a:ext cx="25202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93453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Multivariate Output:</a:t>
            </a:r>
            <a:br>
              <a:rPr lang="en-US" dirty="0" smtClean="0"/>
            </a:br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82400" y="1557338"/>
            <a:ext cx="4175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O</a:t>
            </a:r>
            <a:r>
              <a:rPr lang="en-US" sz="1800" dirty="0" smtClean="0">
                <a:latin typeface="+mn-lt"/>
              </a:rPr>
              <a:t>utput of the TRACE model of FEBA is highly </a:t>
            </a:r>
            <a:r>
              <a:rPr lang="en-US" sz="1800" b="1" dirty="0" smtClean="0">
                <a:latin typeface="+mn-lt"/>
              </a:rPr>
              <a:t>multivariate</a:t>
            </a:r>
            <a:r>
              <a:rPr lang="en-US" sz="1800" dirty="0" smtClean="0">
                <a:latin typeface="+mn-lt"/>
              </a:rPr>
              <a:t>.</a:t>
            </a:r>
            <a:endParaRPr lang="en-US" sz="18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7041510"/>
                  </p:ext>
                </p:extLst>
              </p:nvPr>
            </p:nvGraphicFramePr>
            <p:xfrm>
              <a:off x="4499992" y="1412776"/>
              <a:ext cx="4600458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744"/>
                    <a:gridCol w="2715714"/>
                  </a:tblGrid>
                  <a:tr h="2880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Output Type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smtClean="0">
                              <a:solidFill>
                                <a:schemeClr val="tx1"/>
                              </a:solidFill>
                            </a:rPr>
                            <a:t># of outputs</a:t>
                          </a:r>
                          <a:r>
                            <a:rPr lang="en-US" sz="18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P</m:t>
                              </m:r>
                              <m: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Δz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Δt</m:t>
                              </m:r>
                            </m:oMath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Clad Temperature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8×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000=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8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Pressure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Drop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mpd="sng"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4×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000=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mpd="sng">
                          <a:noFill/>
                        </a:lnB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Liquid Carryover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1×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000=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000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7041510"/>
                  </p:ext>
                </p:extLst>
              </p:nvPr>
            </p:nvGraphicFramePr>
            <p:xfrm>
              <a:off x="4499992" y="1412776"/>
              <a:ext cx="4600458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744"/>
                    <a:gridCol w="2715714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Output Type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69283" t="-8333" b="-3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Clad Temperature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2"/>
                          <a:stretch>
                            <a:fillRect l="-69283" t="-106557" b="-2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Pressure</a:t>
                          </a:r>
                          <a:r>
                            <a:rPr lang="en-US" sz="18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Drop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mpd="sng"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mpd="sng">
                          <a:noFill/>
                        </a:lnB>
                        <a:blipFill rotWithShape="1">
                          <a:blip r:embed="rId2"/>
                          <a:stretch>
                            <a:fillRect l="-69283" t="-210000" b="-126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Liquid Carryover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69283" t="-304918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5" name="Rectangle 34"/>
          <p:cNvSpPr/>
          <p:nvPr/>
        </p:nvSpPr>
        <p:spPr>
          <a:xfrm>
            <a:off x="684213" y="2203669"/>
            <a:ext cx="4175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Dimension reduction by </a:t>
            </a:r>
            <a:r>
              <a:rPr lang="en-US" sz="1800" b="1" dirty="0">
                <a:latin typeface="+mn-lt"/>
              </a:rPr>
              <a:t>Principal Component Analysis (</a:t>
            </a:r>
            <a:r>
              <a:rPr lang="en-US" sz="1800" dirty="0">
                <a:latin typeface="+mn-lt"/>
              </a:rPr>
              <a:t>PCA</a:t>
            </a:r>
            <a:r>
              <a:rPr lang="en-US" sz="1800" b="1" dirty="0">
                <a:latin typeface="+mn-lt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27088" y="3274937"/>
                <a:ext cx="3384872" cy="432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400" i="1" kern="1000" spc="30" smtClean="0">
                              <a:latin typeface="Cambria Math"/>
                              <a:cs typeface="Franklin Gothic Book"/>
                            </a:rPr>
                            <m:t>𝑌</m:t>
                          </m:r>
                        </m:e>
                        <m:sup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𝑈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⋅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𝑆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⋅</m:t>
                      </m:r>
                      <m:sSup>
                        <m:sSup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𝑇</m:t>
                          </m:r>
                        </m:sup>
                      </m:sSup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𝑊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⋅</m:t>
                      </m:r>
                      <m:sSup>
                        <m:sSup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b="0" i="1" kern="1000" spc="30" dirty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3274937"/>
                <a:ext cx="3384872" cy="432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 bwMode="auto">
          <a:xfrm flipH="1">
            <a:off x="1619674" y="3229665"/>
            <a:ext cx="103232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1619672" y="2898628"/>
            <a:ext cx="1032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+mn-lt"/>
              </a:rPr>
              <a:t>SVD</a:t>
            </a:r>
            <a:endParaRPr lang="en-US" sz="1800" b="1" i="1" dirty="0">
              <a:latin typeface="+mn-lt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3294802" y="3717304"/>
            <a:ext cx="0" cy="30444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2483768" y="3717304"/>
            <a:ext cx="0" cy="30444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920716" y="3717304"/>
            <a:ext cx="0" cy="30444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528191" y="4020337"/>
            <a:ext cx="1307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Concatenate and centered outputs</a:t>
            </a:r>
            <a:endParaRPr lang="en-US" i="1" dirty="0">
              <a:latin typeface="+mn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35696" y="4038163"/>
            <a:ext cx="1296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Eigenvectors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(</a:t>
            </a:r>
            <a:r>
              <a:rPr lang="en-US" b="1" dirty="0">
                <a:latin typeface="+mn-lt"/>
              </a:rPr>
              <a:t>principal </a:t>
            </a:r>
            <a:r>
              <a:rPr lang="en-US" b="1" dirty="0" smtClean="0">
                <a:latin typeface="+mn-lt"/>
              </a:rPr>
              <a:t>components</a:t>
            </a:r>
            <a:r>
              <a:rPr lang="en-US" dirty="0" smtClean="0">
                <a:latin typeface="+mn-lt"/>
              </a:rPr>
              <a:t>)</a:t>
            </a:r>
            <a:endParaRPr lang="en-US" i="1" dirty="0">
              <a:latin typeface="+mn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131840" y="4038163"/>
            <a:ext cx="1551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PC </a:t>
            </a:r>
            <a:r>
              <a:rPr lang="en-US" dirty="0" smtClean="0">
                <a:latin typeface="+mn-lt"/>
              </a:rPr>
              <a:t>scores</a:t>
            </a:r>
            <a:endParaRPr lang="en-US" i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27088" y="4797152"/>
                <a:ext cx="5689128" cy="1054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0" i="1" kern="1000" spc="30" smtClean="0">
                              <a:latin typeface="Cambria Math"/>
                              <a:cs typeface="Franklin Gothic Book"/>
                            </a:rPr>
                            <m:t>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model</m:t>
                          </m:r>
                        </m:sup>
                      </m:sSup>
                      <m:d>
                        <m:dPr>
                          <m:ctrlPr>
                            <a:rPr lang="en-US" sz="20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000" b="1" i="1" kern="1000" spc="30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000" i="1" kern="1000" spc="30">
                              <a:latin typeface="Cambria Math"/>
                              <a:cs typeface="Franklin Gothic Book"/>
                            </a:rPr>
                            <m:t>;</m:t>
                          </m:r>
                          <m:r>
                            <a:rPr lang="en-US" sz="2000" i="1" kern="1000" spc="30">
                              <a:latin typeface="Cambria Math"/>
                              <a:cs typeface="Franklin Gothic Book"/>
                            </a:rPr>
                            <m:t>𝑧</m:t>
                          </m:r>
                          <m:r>
                            <a:rPr lang="en-US" sz="2000" i="1" kern="1000" spc="30">
                              <a:latin typeface="Cambria Math"/>
                              <a:cs typeface="Franklin Gothic Book"/>
                            </a:rPr>
                            <m:t>,</m:t>
                          </m:r>
                          <m:r>
                            <a:rPr lang="en-US" sz="2000" i="1" kern="1000" spc="30">
                              <a:latin typeface="Cambria Math"/>
                              <a:cs typeface="Franklin Gothic Book"/>
                            </a:rPr>
                            <m:t>𝑡</m:t>
                          </m:r>
                        </m:e>
                      </m:d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2000" b="0" i="1" kern="1000" spc="30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2000" b="0" i="1" kern="1000" spc="3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b="0" i="1" kern="1000" spc="30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</a:rPr>
                            <m:t>model</m:t>
                          </m:r>
                        </m:sup>
                      </m:sSup>
                      <m:d>
                        <m:dPr>
                          <m:ctrlPr>
                            <a:rPr lang="en-US" sz="2000" b="0" i="1" kern="1000" spc="3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kern="1000" spc="30" smtClean="0">
                              <a:latin typeface="Cambria Math"/>
                            </a:rPr>
                            <m:t>𝑧</m:t>
                          </m:r>
                          <m:r>
                            <a:rPr lang="en-US" sz="2000" b="0" i="1" kern="1000" spc="30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kern="1000" spc="30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b="0" i="1" kern="1000" spc="30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b="0" i="1" kern="1000" spc="3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kern="1000" spc="3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kern="1000" spc="3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kern="1000" spc="30" smtClean="0">
                              <a:latin typeface="Cambria Math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kern="1000" spc="3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kern="1000" spc="30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kern="1000" spc="30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kern="1000" spc="30" smtClean="0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000" b="0" i="1" kern="1000" spc="30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b="0" i="1" kern="1000" spc="30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kern="1000" spc="30" smtClean="0">
                              <a:latin typeface="Cambria Math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kern="1000" spc="3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kern="1000" spc="30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kern="1000" spc="30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 kern="1000" spc="30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i="1" kern="1000" spc="30" dirty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4797152"/>
                <a:ext cx="5689128" cy="1054958"/>
              </a:xfrm>
              <a:prstGeom prst="rect">
                <a:avLst/>
              </a:prstGeom>
              <a:blipFill rotWithShape="1">
                <a:blip r:embed="rId4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 bwMode="auto">
          <a:xfrm>
            <a:off x="5815082" y="5589240"/>
            <a:ext cx="0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5652120" y="5818038"/>
            <a:ext cx="216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PC </a:t>
            </a:r>
            <a:r>
              <a:rPr lang="en-US" sz="1800" dirty="0" smtClean="0">
                <a:latin typeface="+mn-lt"/>
              </a:rPr>
              <a:t>scores as function of input parameters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predicted by GP</a:t>
            </a:r>
            <a:endParaRPr lang="en-US" sz="1800" i="1" dirty="0">
              <a:latin typeface="+mn-lt"/>
            </a:endParaRPr>
          </a:p>
        </p:txBody>
      </p:sp>
      <p:cxnSp>
        <p:nvCxnSpPr>
          <p:cNvPr id="51" name="Straight Connector 50"/>
          <p:cNvCxnSpPr/>
          <p:nvPr/>
        </p:nvCxnSpPr>
        <p:spPr bwMode="auto">
          <a:xfrm>
            <a:off x="2770118" y="5589240"/>
            <a:ext cx="0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Rectangle 51"/>
          <p:cNvSpPr/>
          <p:nvPr/>
        </p:nvSpPr>
        <p:spPr>
          <a:xfrm>
            <a:off x="2607156" y="5818038"/>
            <a:ext cx="1604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he mean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of output</a:t>
            </a:r>
            <a:endParaRPr lang="en-US" sz="1800" i="1" dirty="0">
              <a:latin typeface="+mn-lt"/>
            </a:endParaRPr>
          </a:p>
        </p:txBody>
      </p:sp>
      <p:pic>
        <p:nvPicPr>
          <p:cNvPr id="4098" name="Picture 2" descr="W:\project\stars\workspace\RND\SB-RND-ACT-006-13\WD41\projects\temp\wd41-all\figures\defense\plotPCAImageA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2317632" cy="202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W:\project\stars\workspace\RND\SB-RND-ACT-006-13\WD41\projects\temp\wd41-all\figures\defense\plotPCAImagePC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/>
          <a:stretch/>
        </p:blipFill>
        <p:spPr bwMode="auto">
          <a:xfrm>
            <a:off x="6984286" y="2957186"/>
            <a:ext cx="2124218" cy="196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372200" y="4941168"/>
            <a:ext cx="2728250" cy="6480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Mean and 1</a:t>
            </a:r>
            <a:r>
              <a:rPr lang="en-US" sz="1800" b="1" kern="1000" spc="30" baseline="30000" dirty="0" smtClean="0">
                <a:solidFill>
                  <a:srgbClr val="686868"/>
                </a:solidFill>
                <a:latin typeface="+mn-lt"/>
                <a:cs typeface="Franklin Gothic Book"/>
              </a:rPr>
              <a:t>st</a:t>
            </a:r>
            <a:r>
              <a:rPr lang="en-US" sz="18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 PC of </a:t>
            </a:r>
            <a:br>
              <a:rPr lang="en-US" sz="18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clad temperature output</a:t>
            </a:r>
            <a:endParaRPr lang="en-US" sz="1800" b="1" kern="1000" spc="30" dirty="0" smtClean="0">
              <a:solidFill>
                <a:srgbClr val="686868"/>
              </a:solidFill>
              <a:latin typeface="+mn-lt"/>
              <a:cs typeface="Franklin Gothic Book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3568" y="5818038"/>
            <a:ext cx="1604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+mn-lt"/>
              </a:rPr>
              <a:t>Prediction of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multivariate output</a:t>
            </a:r>
            <a:endParaRPr lang="en-US" sz="1800" i="1" dirty="0">
              <a:latin typeface="+mn-lt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855809" y="5581383"/>
            <a:ext cx="0" cy="21602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50576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GP </a:t>
            </a:r>
            <a:r>
              <a:rPr lang="en-US" dirty="0" err="1" smtClean="0"/>
              <a:t>Metamodel</a:t>
            </a:r>
            <a:endParaRPr lang="en-US" dirty="0"/>
          </a:p>
        </p:txBody>
      </p:sp>
      <p:pic>
        <p:nvPicPr>
          <p:cNvPr id="1026" name="Picture 2" descr="W:\project\stars\workspace\RND\SB-RND-ACT-006-13\WD41\projects\temp\wd41-all\figures\defense\figures\metamodel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6565"/>
          <a:stretch/>
        </p:blipFill>
        <p:spPr bwMode="auto">
          <a:xfrm>
            <a:off x="827088" y="1365996"/>
            <a:ext cx="8105775" cy="52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88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:\project\stars\workspace\RND\SB-RND-ACT-006-13\WD41\projects\temp\wd41-all\wd41-defense\figures\figures\lblocaSimulation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57868"/>
            <a:ext cx="3672979" cy="482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:\project\stars\workspace\RND\SB-RND-ACT-006-13\WD41\projects\temp\wd41-all\wd41-defense\figures\figures\heatedChan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89" y="1879934"/>
            <a:ext cx="3346687" cy="4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815277" cy="1049837"/>
          </a:xfrm>
        </p:spPr>
        <p:txBody>
          <a:bodyPr anchor="ctr"/>
          <a:lstStyle/>
          <a:p>
            <a:r>
              <a:rPr lang="en-US" dirty="0" smtClean="0"/>
              <a:t>Safety </a:t>
            </a:r>
            <a:r>
              <a:rPr lang="en-US" dirty="0"/>
              <a:t>Analysis of </a:t>
            </a:r>
            <a:r>
              <a:rPr lang="en-US" dirty="0" smtClean="0"/>
              <a:t>LWR under LBLOCA:</a:t>
            </a:r>
            <a:br>
              <a:rPr lang="en-US" dirty="0" smtClean="0"/>
            </a:br>
            <a:r>
              <a:rPr lang="en-US" dirty="0" smtClean="0"/>
              <a:t>Show max. clad temperature &lt; safety limit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55" y="3456758"/>
            <a:ext cx="961033" cy="383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Cold Leg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9117" y="2780928"/>
            <a:ext cx="91440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Hot Leg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56" y="4674539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Gas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6" y="5661348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Liquid Phase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55" y="2729675"/>
            <a:ext cx="1643426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Double-ended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Guillotine Break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8782" y="3347051"/>
            <a:ext cx="1297053" cy="6453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Emergency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Core Cooling</a:t>
            </a:r>
            <a:endParaRPr lang="en-US" sz="24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6820" y="3950287"/>
            <a:ext cx="1595239" cy="5801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Two-phase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hydraulics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8848" y="6030453"/>
            <a:ext cx="1694702" cy="7019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Heat conduction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through solids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3939" y="4170433"/>
            <a:ext cx="135888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3645" y="1557868"/>
            <a:ext cx="1896291" cy="72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Pressure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Vessel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29527" y="1557039"/>
            <a:ext cx="2040075" cy="4318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ECC Mass Injection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9528" y="3744791"/>
            <a:ext cx="2040075" cy="4762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1464" y="6309320"/>
            <a:ext cx="3501239" cy="2708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3472" y="3933056"/>
            <a:ext cx="1396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4045" y="1813331"/>
            <a:ext cx="1368152" cy="3237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Accumulator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2770" y="2991446"/>
            <a:ext cx="2369934" cy="3295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Low Pressure Injection</a:t>
            </a:r>
          </a:p>
        </p:txBody>
      </p:sp>
    </p:spTree>
    <p:extLst>
      <p:ext uri="{BB962C8B-B14F-4D97-AF65-F5344CB8AC3E}">
        <p14:creationId xmlns:p14="http://schemas.microsoft.com/office/powerpoint/2010/main" val="3524544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:\project\stars\workspace\RND\SB-RND-ACT-006-13\WD41\projects\temp\wd41-all\wd41-defense\figures\chapter4\figures\plotPCGPConstruction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89261"/>
            <a:ext cx="7772400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57831" y="6140450"/>
            <a:ext cx="6696744" cy="3604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Covariance Kernel Functions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training sample size is the main factor for the </a:t>
            </a:r>
            <a:r>
              <a:rPr lang="en-US" dirty="0" err="1" smtClean="0"/>
              <a:t>metamodel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7243912" y="3632448"/>
            <a:ext cx="31683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Design of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1412776"/>
            <a:ext cx="6696744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Training Sample Size</a:t>
            </a:r>
          </a:p>
        </p:txBody>
      </p:sp>
      <p:cxnSp>
        <p:nvCxnSpPr>
          <p:cNvPr id="4" name="Straight Connector 3"/>
          <p:cNvCxnSpPr>
            <a:stCxn id="8" idx="3"/>
          </p:cNvCxnSpPr>
          <p:nvPr/>
        </p:nvCxnSpPr>
        <p:spPr bwMode="auto">
          <a:xfrm>
            <a:off x="8828088" y="5445224"/>
            <a:ext cx="0" cy="5761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947322" y="1412776"/>
            <a:ext cx="1872828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Major impact</a:t>
            </a:r>
          </a:p>
        </p:txBody>
      </p:sp>
      <p:cxnSp>
        <p:nvCxnSpPr>
          <p:cNvPr id="15" name="Straight Connector 14"/>
          <p:cNvCxnSpPr>
            <a:stCxn id="14" idx="1"/>
          </p:cNvCxnSpPr>
          <p:nvPr/>
        </p:nvCxnSpPr>
        <p:spPr bwMode="auto">
          <a:xfrm flipH="1">
            <a:off x="6372200" y="1593007"/>
            <a:ext cx="57512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34931" y="6140450"/>
            <a:ext cx="1688797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Minor impact</a:t>
            </a:r>
          </a:p>
        </p:txBody>
      </p:sp>
      <p:cxnSp>
        <p:nvCxnSpPr>
          <p:cNvPr id="18" name="Straight Connector 17"/>
          <p:cNvCxnSpPr>
            <a:stCxn id="7" idx="3"/>
          </p:cNvCxnSpPr>
          <p:nvPr/>
        </p:nvCxnSpPr>
        <p:spPr bwMode="auto">
          <a:xfrm>
            <a:off x="2123728" y="6320681"/>
            <a:ext cx="64807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001310" y="6140450"/>
            <a:ext cx="2088803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Negligible impact</a:t>
            </a:r>
          </a:p>
        </p:txBody>
      </p:sp>
    </p:spTree>
    <p:extLst>
      <p:ext uri="{BB962C8B-B14F-4D97-AF65-F5344CB8AC3E}">
        <p14:creationId xmlns:p14="http://schemas.microsoft.com/office/powerpoint/2010/main" val="70484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W:\project\stars\workspace\RND\SB-RND-ACT-006-13\WD41\projects\temp\wd41-all\figures\defense\figures\plotRecErrorPredObs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08649"/>
            <a:ext cx="2925763" cy="29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Testing the Trained </a:t>
                </a:r>
                <a:r>
                  <a:rPr lang="en-US" dirty="0" err="1" smtClean="0"/>
                  <a:t>Me</a:t>
                </a:r>
                <a:r>
                  <a:rPr lang="en-US" dirty="0" err="1" smtClean="0"/>
                  <a:t>tamodel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30">
                            <a:latin typeface="Cambria Math"/>
                            <a:cs typeface="Franklin Gothic Book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pc="30">
                            <a:latin typeface="Cambria Math"/>
                            <a:cs typeface="Franklin Gothic Book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pc="30">
                            <a:latin typeface="Cambria Math"/>
                            <a:cs typeface="Franklin Gothic Book"/>
                          </a:rPr>
                          <m:t>train</m:t>
                        </m:r>
                      </m:sub>
                    </m:sSub>
                    <m:r>
                      <a:rPr lang="en-US" spc="30">
                        <a:latin typeface="Cambria Math"/>
                        <a:cs typeface="Franklin Gothic Book"/>
                      </a:rPr>
                      <m:t>=</m:t>
                    </m:r>
                    <m:sSup>
                      <m:sSupPr>
                        <m:ctrlPr>
                          <a:rPr lang="en-US" i="1" spc="3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pc="30">
                            <a:latin typeface="Cambria Math"/>
                            <a:cs typeface="Franklin Gothic Book"/>
                          </a:rPr>
                          <m:t>1</m:t>
                        </m:r>
                      </m:e>
                      <m:sup>
                        <m:r>
                          <a:rPr lang="en-US" spc="30">
                            <a:latin typeface="Cambria Math"/>
                            <a:cs typeface="Franklin Gothic Book"/>
                          </a:rPr>
                          <m:t>′</m:t>
                        </m:r>
                      </m:sup>
                    </m:sSup>
                    <m:r>
                      <a:rPr lang="en-US" spc="30">
                        <a:latin typeface="Cambria Math"/>
                        <a:cs typeface="Franklin Gothic Book"/>
                      </a:rPr>
                      <m:t>920</m:t>
                    </m:r>
                  </m:oMath>
                </a14:m>
                <a:r>
                  <a:rPr lang="en-US" spc="30" dirty="0" smtClean="0">
                    <a:cs typeface="Franklin Gothic Book"/>
                  </a:rPr>
                  <a:t>)</a:t>
                </a:r>
                <a:r>
                  <a:rPr lang="en-US" dirty="0" smtClean="0"/>
                  <a:t> on</a:t>
                </a:r>
                <a:r>
                  <a:rPr lang="en-US" dirty="0"/>
                  <a:t> </a:t>
                </a:r>
                <a:r>
                  <a:rPr lang="en-US" dirty="0" smtClean="0"/>
                  <a:t>the </a:t>
                </a:r>
                <a:r>
                  <a:rPr lang="en-US" dirty="0" smtClean="0"/>
                  <a:t>T</a:t>
                </a:r>
                <a:r>
                  <a:rPr lang="en-US" dirty="0" smtClean="0"/>
                  <a:t>esting Samples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30">
                            <a:latin typeface="Cambria Math"/>
                            <a:cs typeface="Franklin Gothic Book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pc="30">
                            <a:latin typeface="Cambria Math"/>
                            <a:cs typeface="Franklin Gothic Book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pc="30">
                            <a:latin typeface="Cambria Math"/>
                            <a:cs typeface="Franklin Gothic Book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spc="30">
                            <a:latin typeface="Cambria Math"/>
                            <a:cs typeface="Franklin Gothic Book"/>
                          </a:rPr>
                          <m:t>est</m:t>
                        </m:r>
                      </m:sub>
                    </m:sSub>
                    <m:r>
                      <a:rPr lang="en-US" spc="30">
                        <a:latin typeface="Cambria Math"/>
                        <a:cs typeface="Franklin Gothic Book"/>
                      </a:rPr>
                      <m:t>=</m:t>
                    </m:r>
                    <m:sSup>
                      <m:sSupPr>
                        <m:ctrlPr>
                          <a:rPr lang="en-US" i="1" spc="3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i="1" spc="30">
                            <a:latin typeface="Cambria Math"/>
                            <a:cs typeface="Franklin Gothic Book"/>
                          </a:rPr>
                          <m:t>5</m:t>
                        </m:r>
                      </m:e>
                      <m:sup>
                        <m:r>
                          <a:rPr lang="en-US" spc="30">
                            <a:latin typeface="Cambria Math"/>
                            <a:cs typeface="Franklin Gothic Book"/>
                          </a:rPr>
                          <m:t>′</m:t>
                        </m:r>
                      </m:sup>
                    </m:sSup>
                    <m:r>
                      <a:rPr lang="en-US" spc="30">
                        <a:latin typeface="Cambria Math"/>
                        <a:cs typeface="Franklin Gothic Book"/>
                      </a:rPr>
                      <m:t>000</m:t>
                    </m:r>
                  </m:oMath>
                </a14:m>
                <a:r>
                  <a:rPr lang="en-US" spc="30" dirty="0" smtClean="0">
                    <a:cs typeface="Franklin Gothic Book"/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l="-2862" r="-2147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W:\project\stars\workspace\RND\SB-RND-ACT-006-13\WD41\projects\temp\wd41-all\figures\defense\figures\plotRecErrorPredObsT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0" y="2308650"/>
            <a:ext cx="2925762" cy="292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27088" y="5034277"/>
            <a:ext cx="2232744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Observed Rec. Error [K]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pic>
        <p:nvPicPr>
          <p:cNvPr id="3078" name="Picture 6" descr="W:\project\stars\workspace\RND\SB-RND-ACT-006-13\WD41\projects\temp\wd41-all\figures\defense\figures\plotRecErrorPredObsC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731" y="2321407"/>
            <a:ext cx="2925763" cy="29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-972616" y="3372881"/>
            <a:ext cx="2448274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Predicted Rec. Error [K]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23592" y="3385640"/>
            <a:ext cx="2448274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Predicted Rec. Error [Pa]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0958" y="5035185"/>
            <a:ext cx="2232744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Observed Rec. Error [Pa]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3059" y="5034276"/>
            <a:ext cx="2232744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Observed Rec. Error [kg]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947928" y="3385639"/>
            <a:ext cx="2448274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Predicted Rec. Error [kg]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7088" y="2060848"/>
            <a:ext cx="2232744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Clad Temperature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42966" y="2060849"/>
            <a:ext cx="2232744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Pressure Drop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45069" y="2060849"/>
            <a:ext cx="2232744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Liquid Carryover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09" y="5468538"/>
            <a:ext cx="131373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GP RMSE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7908" y="5877272"/>
                <a:ext cx="131373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b="1" kern="1000" spc="30" dirty="0" smtClean="0">
                    <a:latin typeface="+mn-lt"/>
                    <a:cs typeface="Franklin Gothic Book"/>
                  </a:rPr>
                  <a:t>Test Data </a:t>
                </a:r>
                <a14:m>
                  <m:oMath xmlns:m="http://schemas.openxmlformats.org/officeDocument/2006/math">
                    <m:r>
                      <a:rPr lang="en-US" sz="1800" b="1" i="1" kern="1000" spc="30" smtClean="0">
                        <a:latin typeface="Cambria Math"/>
                        <a:cs typeface="Franklin Gothic Book"/>
                      </a:rPr>
                      <m:t>𝝈</m:t>
                    </m:r>
                  </m:oMath>
                </a14:m>
                <a:endParaRPr lang="en-US" sz="18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" y="5877272"/>
                <a:ext cx="1313732" cy="319809"/>
              </a:xfrm>
              <a:prstGeom prst="rect">
                <a:avLst/>
              </a:prstGeom>
              <a:blipFill rotWithShape="1">
                <a:blip r:embed="rId7"/>
                <a:stretch>
                  <a:fillRect l="-3721" t="-18868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1204919" y="5454482"/>
                <a:ext cx="147708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22.4 [</m:t>
                      </m:r>
                      <m:r>
                        <m:rPr>
                          <m:sty m:val="p"/>
                        </m:rPr>
                        <a:rPr lang="en-US" sz="2000" b="0" i="0" kern="1000" spc="30" smtClean="0">
                          <a:latin typeface="Cambria Math"/>
                          <a:cs typeface="Franklin Gothic Book"/>
                        </a:rPr>
                        <m:t>K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]</m:t>
                      </m:r>
                    </m:oMath>
                  </m:oMathPara>
                </a14:m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19" y="5454482"/>
                <a:ext cx="1477082" cy="319809"/>
              </a:xfrm>
              <a:prstGeom prst="rect">
                <a:avLst/>
              </a:prstGeom>
              <a:blipFill rotWithShape="1">
                <a:blip r:embed="rId8"/>
                <a:stretch>
                  <a:fillRect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048789" y="5445224"/>
                <a:ext cx="147708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0" spc="30" smtClean="0">
                          <a:latin typeface="Cambria Math"/>
                          <a:cs typeface="Franklin Gothic Book"/>
                        </a:rPr>
                        <m:t>7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7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.95 [</m:t>
                      </m:r>
                      <m:r>
                        <m:rPr>
                          <m:sty m:val="p"/>
                        </m:rPr>
                        <a:rPr lang="en-US" sz="2000" b="0" i="0" kern="1000" spc="30" smtClean="0">
                          <a:latin typeface="Cambria Math"/>
                          <a:cs typeface="Franklin Gothic Book"/>
                        </a:rPr>
                        <m:t>Pa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]</m:t>
                      </m:r>
                    </m:oMath>
                  </m:oMathPara>
                </a14:m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789" y="5445224"/>
                <a:ext cx="1477082" cy="319809"/>
              </a:xfrm>
              <a:prstGeom prst="rect">
                <a:avLst/>
              </a:prstGeom>
              <a:blipFill rotWithShape="1">
                <a:blip r:embed="rId9"/>
                <a:stretch>
                  <a:fillRect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150890" y="5454481"/>
                <a:ext cx="147708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0" spc="30" smtClean="0">
                          <a:latin typeface="Cambria Math"/>
                          <a:cs typeface="Franklin Gothic Book"/>
                        </a:rPr>
                        <m:t>0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.27 [</m:t>
                      </m:r>
                      <m:r>
                        <m:rPr>
                          <m:sty m:val="p"/>
                        </m:rPr>
                        <a:rPr lang="en-US" sz="2000" b="0" i="0" kern="1000" spc="30" smtClean="0">
                          <a:latin typeface="Cambria Math"/>
                          <a:cs typeface="Franklin Gothic Book"/>
                        </a:rPr>
                        <m:t>kg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]</m:t>
                      </m:r>
                    </m:oMath>
                  </m:oMathPara>
                </a14:m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890" y="5454481"/>
                <a:ext cx="1477082" cy="319809"/>
              </a:xfrm>
              <a:prstGeom prst="rect">
                <a:avLst/>
              </a:prstGeom>
              <a:blipFill rotWithShape="1">
                <a:blip r:embed="rId10"/>
                <a:stretch>
                  <a:fillRect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204919" y="5877272"/>
                <a:ext cx="147708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254. [</m:t>
                      </m:r>
                      <m:r>
                        <m:rPr>
                          <m:sty m:val="p"/>
                        </m:rPr>
                        <a:rPr lang="en-US" sz="2000" b="0" i="0" kern="1000" spc="30" smtClean="0">
                          <a:latin typeface="Cambria Math"/>
                          <a:cs typeface="Franklin Gothic Book"/>
                        </a:rPr>
                        <m:t>K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]</m:t>
                      </m:r>
                    </m:oMath>
                  </m:oMathPara>
                </a14:m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19" y="5877272"/>
                <a:ext cx="1477082" cy="319809"/>
              </a:xfrm>
              <a:prstGeom prst="rect">
                <a:avLst/>
              </a:prstGeom>
              <a:blipFill rotWithShape="1">
                <a:blip r:embed="rId11"/>
                <a:stretch>
                  <a:fillRect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048789" y="5877272"/>
                <a:ext cx="147708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i="1" kern="1000" spc="30" smtClean="0">
                              <a:latin typeface="Cambria Math"/>
                              <a:cs typeface="Franklin Gothic Book"/>
                            </a:rPr>
                            <m:t>9</m:t>
                          </m:r>
                        </m:e>
                        <m:sup>
                          <m:r>
                            <a:rPr lang="en-US" sz="2000" b="0" i="1" kern="1000" spc="30" smtClean="0"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200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sz="2000" b="0" i="0" kern="1000" spc="30" smtClean="0">
                          <a:latin typeface="Cambria Math"/>
                          <a:cs typeface="Franklin Gothic Book"/>
                        </a:rPr>
                        <m:t>Pa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]</m:t>
                      </m:r>
                    </m:oMath>
                  </m:oMathPara>
                </a14:m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789" y="5877272"/>
                <a:ext cx="1477082" cy="319809"/>
              </a:xfrm>
              <a:prstGeom prst="rect">
                <a:avLst/>
              </a:prstGeom>
              <a:blipFill rotWithShape="1">
                <a:blip r:embed="rId12"/>
                <a:stretch>
                  <a:fillRect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150890" y="5877272"/>
                <a:ext cx="147708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0" spc="30" smtClean="0">
                          <a:latin typeface="Cambria Math"/>
                          <a:cs typeface="Franklin Gothic Book"/>
                        </a:rPr>
                        <m:t>3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0.4 [</m:t>
                      </m:r>
                      <m:r>
                        <m:rPr>
                          <m:sty m:val="p"/>
                        </m:rPr>
                        <a:rPr lang="en-US" sz="2000" b="0" i="0" kern="1000" spc="30" smtClean="0">
                          <a:latin typeface="Cambria Math"/>
                          <a:cs typeface="Franklin Gothic Book"/>
                        </a:rPr>
                        <m:t>kg</m:t>
                      </m:r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]</m:t>
                      </m:r>
                    </m:oMath>
                  </m:oMathPara>
                </a14:m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890" y="5877272"/>
                <a:ext cx="1477082" cy="319809"/>
              </a:xfrm>
              <a:prstGeom prst="rect">
                <a:avLst/>
              </a:prstGeom>
              <a:blipFill rotWithShape="1">
                <a:blip r:embed="rId13"/>
                <a:stretch>
                  <a:fillRect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204919" y="6273656"/>
                <a:ext cx="147708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(&lt;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𝟗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%)</m:t>
                      </m:r>
                    </m:oMath>
                  </m:oMathPara>
                </a14:m>
                <a:endParaRPr lang="en-US" sz="20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19" y="6273656"/>
                <a:ext cx="1477082" cy="319809"/>
              </a:xfrm>
              <a:prstGeom prst="rect">
                <a:avLst/>
              </a:prstGeom>
              <a:blipFill rotWithShape="1">
                <a:blip r:embed="rId14"/>
                <a:stretch>
                  <a:fillRect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4048789" y="6273655"/>
                <a:ext cx="147708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(&lt;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𝟎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.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𝟗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%)</m:t>
                      </m:r>
                    </m:oMath>
                  </m:oMathPara>
                </a14:m>
                <a:endParaRPr lang="en-US" sz="20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789" y="6273655"/>
                <a:ext cx="1477082" cy="319809"/>
              </a:xfrm>
              <a:prstGeom prst="rect">
                <a:avLst/>
              </a:prstGeom>
              <a:blipFill rotWithShape="1">
                <a:blip r:embed="rId15"/>
                <a:stretch>
                  <a:fillRect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150890" y="6273656"/>
                <a:ext cx="1477082" cy="319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(&lt;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𝟎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.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𝟗</m:t>
                      </m:r>
                      <m:r>
                        <a:rPr lang="en-US" sz="2000" b="1" i="1" kern="1000" spc="30" smtClean="0">
                          <a:latin typeface="Cambria Math"/>
                          <a:cs typeface="Franklin Gothic Book"/>
                        </a:rPr>
                        <m:t>%)</m:t>
                      </m:r>
                    </m:oMath>
                  </m:oMathPara>
                </a14:m>
                <a:endParaRPr lang="en-US" sz="20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890" y="6273656"/>
                <a:ext cx="1477082" cy="319809"/>
              </a:xfrm>
              <a:prstGeom prst="rect">
                <a:avLst/>
              </a:prstGeom>
              <a:blipFill rotWithShape="1">
                <a:blip r:embed="rId16"/>
                <a:stretch>
                  <a:fillRect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827088" y="1543242"/>
            <a:ext cx="1941117" cy="72841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endParaRPr lang="en-US" sz="1700" kern="1000" spc="30" dirty="0">
              <a:cs typeface="Franklin Gothic Book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7087" y="1557338"/>
            <a:ext cx="8281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Acce</a:t>
            </a:r>
            <a:r>
              <a:rPr lang="en-US" sz="2000" dirty="0" smtClean="0">
                <a:latin typeface="+mn-lt"/>
              </a:rPr>
              <a:t>ptable </a:t>
            </a:r>
            <a:r>
              <a:rPr lang="en-US" sz="2000" dirty="0" err="1" smtClean="0">
                <a:latin typeface="+mn-lt"/>
              </a:rPr>
              <a:t>metamodel</a:t>
            </a:r>
            <a:r>
              <a:rPr lang="en-US" sz="2000" dirty="0" smtClean="0">
                <a:latin typeface="+mn-lt"/>
              </a:rPr>
              <a:t> predictive performance based on the testing samples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4063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796136" y="4451509"/>
            <a:ext cx="32403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Use experimental data to constrain the prior</a:t>
            </a:r>
          </a:p>
        </p:txBody>
      </p:sp>
    </p:spTree>
    <p:extLst>
      <p:ext uri="{BB962C8B-B14F-4D97-AF65-F5344CB8AC3E}">
        <p14:creationId xmlns:p14="http://schemas.microsoft.com/office/powerpoint/2010/main" val="3015362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</p:spPr>
            <p:txBody>
              <a:bodyPr/>
              <a:lstStyle/>
              <a:p>
                <a:r>
                  <a:rPr lang="en-US" dirty="0" smtClean="0"/>
                  <a:t>Bayesian Calibration, Inverse Quantification:</a:t>
                </a:r>
                <a:br>
                  <a:rPr lang="en-US" dirty="0" smtClean="0"/>
                </a:br>
                <a:r>
                  <a:rPr lang="en-US" sz="2200" dirty="0" smtClean="0"/>
                  <a:t>Uncertain (Inputs + Data)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⇒ </m:t>
                    </m:r>
                  </m:oMath>
                </a14:m>
                <a:r>
                  <a:rPr lang="en-US" sz="2200" dirty="0" smtClean="0"/>
                  <a:t>Uncertain Inputs Updated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  <a:blipFill rotWithShape="1">
                <a:blip r:embed="rId2"/>
                <a:stretch>
                  <a:fillRect l="-2805" r="-192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170907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30944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4113077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950984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52890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867046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170907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411559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31957" y="2259194"/>
            <a:ext cx="257711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Probability of observing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given parameters</a:t>
            </a:r>
            <a:endParaRPr lang="en-US" sz="18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55656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3015310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2" name="Elbow Connector 51"/>
          <p:cNvCxnSpPr>
            <a:stCxn id="50" idx="0"/>
            <a:endCxn id="20" idx="1"/>
          </p:cNvCxnSpPr>
          <p:nvPr/>
        </p:nvCxnSpPr>
        <p:spPr bwMode="auto">
          <a:xfrm rot="5400000" flipH="1" flipV="1">
            <a:off x="6355715" y="2700287"/>
            <a:ext cx="405251" cy="224796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118419" y="5805264"/>
                <a:ext cx="4405909" cy="93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𝑝</m:t>
                      </m:r>
                      <m:d>
                        <m:dPr>
                          <m:ctrlPr>
                            <a:rPr lang="en-US" sz="18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kern="1000" spc="3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en-US" sz="1800" b="1" i="1" kern="1000" spc="30" smtClean="0">
                              <a:latin typeface="Cambria Math"/>
                            </a:rPr>
                            <m:t>𝑫</m:t>
                          </m:r>
                          <m:r>
                            <a:rPr lang="en-US" sz="18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800" b="0" i="0" kern="1000" spc="3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kern="1000" spc="3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kern="1000" spc="3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 kern="1000" spc="3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kern="1000" spc="30">
                              <a:latin typeface="Cambria Math"/>
                            </a:rPr>
                            <m:t>×</m:t>
                          </m:r>
                          <m:r>
                            <a:rPr lang="en-US" sz="1800" b="0" i="1" kern="1000" spc="30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𝑫</m:t>
                                  </m:r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 kern="1000" spc="30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kern="1000" spc="30" dirty="0">
                  <a:latin typeface="+mn-lt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18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19" y="5805264"/>
                <a:ext cx="4405909" cy="936104"/>
              </a:xfrm>
              <a:prstGeom prst="rect">
                <a:avLst/>
              </a:prstGeom>
              <a:blipFill rotWithShape="1">
                <a:blip r:embed="rId9"/>
                <a:stretch>
                  <a:fillRect l="-139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Isosceles Triangle 58"/>
          <p:cNvSpPr/>
          <p:nvPr/>
        </p:nvSpPr>
        <p:spPr bwMode="auto">
          <a:xfrm>
            <a:off x="8138892" y="510453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21982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5"/>
            <a:endCxn id="59" idx="3"/>
          </p:cNvCxnSpPr>
          <p:nvPr/>
        </p:nvCxnSpPr>
        <p:spPr bwMode="auto">
          <a:xfrm flipV="1">
            <a:off x="7742113" y="5211522"/>
            <a:ext cx="458830" cy="1061794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095723" y="5805264"/>
            <a:ext cx="928731" cy="936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Bayes’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Theorem</a:t>
            </a:r>
          </a:p>
        </p:txBody>
      </p:sp>
      <p:sp>
        <p:nvSpPr>
          <p:cNvPr id="28" name="Isosceles Triangle 27"/>
          <p:cNvSpPr/>
          <p:nvPr/>
        </p:nvSpPr>
        <p:spPr bwMode="auto">
          <a:xfrm>
            <a:off x="980937" y="224189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>
            <a:off x="676381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>
            <a:off x="6954673" y="218840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Isosceles Triangle 36"/>
          <p:cNvSpPr/>
          <p:nvPr/>
        </p:nvSpPr>
        <p:spPr bwMode="auto">
          <a:xfrm>
            <a:off x="891239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1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959294" cy="1049837"/>
          </a:xfrm>
        </p:spPr>
        <p:txBody>
          <a:bodyPr/>
          <a:lstStyle/>
          <a:p>
            <a:r>
              <a:rPr lang="en-US" dirty="0" smtClean="0"/>
              <a:t>Two Aspects of Bayesian Calibration:</a:t>
            </a:r>
            <a:br>
              <a:rPr lang="en-US" dirty="0" smtClean="0"/>
            </a:br>
            <a:r>
              <a:rPr lang="en-US" dirty="0" smtClean="0"/>
              <a:t>Formulation and Computation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170907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30944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4113077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950984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52890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867046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170907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411559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55656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3015310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8138892" y="510453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21982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Isosceles Triangle 27"/>
          <p:cNvSpPr/>
          <p:nvPr/>
        </p:nvSpPr>
        <p:spPr bwMode="auto">
          <a:xfrm>
            <a:off x="980937" y="224189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>
            <a:off x="676381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3" name="Elbow Connector 32"/>
          <p:cNvCxnSpPr>
            <a:stCxn id="31" idx="0"/>
            <a:endCxn id="28" idx="0"/>
          </p:cNvCxnSpPr>
          <p:nvPr/>
        </p:nvCxnSpPr>
        <p:spPr bwMode="auto">
          <a:xfrm rot="16200000" flipH="1" flipV="1">
            <a:off x="3907681" y="-676289"/>
            <a:ext cx="53492" cy="5782877"/>
          </a:xfrm>
          <a:prstGeom prst="bentConnector3">
            <a:avLst>
              <a:gd name="adj1" fmla="val -427354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Isosceles Triangle 35"/>
          <p:cNvSpPr/>
          <p:nvPr/>
        </p:nvSpPr>
        <p:spPr bwMode="auto">
          <a:xfrm>
            <a:off x="6954673" y="218840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Isosceles Triangle 36"/>
          <p:cNvSpPr/>
          <p:nvPr/>
        </p:nvSpPr>
        <p:spPr bwMode="auto">
          <a:xfrm>
            <a:off x="891239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1" name="Elbow Connector 40"/>
          <p:cNvCxnSpPr>
            <a:stCxn id="37" idx="0"/>
            <a:endCxn id="36" idx="0"/>
          </p:cNvCxnSpPr>
          <p:nvPr/>
        </p:nvCxnSpPr>
        <p:spPr bwMode="auto">
          <a:xfrm rot="16200000" flipV="1">
            <a:off x="7995584" y="1209542"/>
            <a:ext cx="2" cy="1957721"/>
          </a:xfrm>
          <a:prstGeom prst="bentConnector3">
            <a:avLst>
              <a:gd name="adj1" fmla="val 1143010000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1042997" y="1557338"/>
            <a:ext cx="5782869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Formulation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16725" y="1557338"/>
            <a:ext cx="1957720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2046935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 of Bayesian </a:t>
            </a:r>
            <a:r>
              <a:rPr lang="en-US" dirty="0"/>
              <a:t>Calibration:</a:t>
            </a:r>
            <a:br>
              <a:rPr lang="en-US" dirty="0"/>
            </a:br>
            <a:r>
              <a:rPr lang="en-US" dirty="0"/>
              <a:t>True, Measured, and Predicted Values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6277" y="2821060"/>
                <a:ext cx="6419351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kern="1000" spc="30" smtClean="0">
                              <a:latin typeface="Cambria Math" panose="02040503050406030204" pitchFamily="18" charset="0"/>
                              <a:cs typeface="Franklin Gothic Book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2200" b="0" i="0" kern="1000" spc="30" smtClean="0">
                              <a:latin typeface="Cambria Math"/>
                              <a:cs typeface="Franklin Gothic Book"/>
                            </a:rPr>
                            <m:t>xp</m:t>
                          </m:r>
                        </m:sup>
                      </m:sSup>
                      <m:d>
                        <m:dPr>
                          <m:ctrlP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sz="2200" b="0" i="1" kern="1000" spc="30" smtClean="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200" b="0" i="1" kern="1000" spc="30" smtClean="0"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;</m:t>
                          </m:r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𝑧</m:t>
                          </m:r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,</m:t>
                          </m:r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𝑡</m:t>
                          </m:r>
                        </m:e>
                      </m:d>
                      <m:r>
                        <a:rPr lang="en-US" sz="2200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kern="1000" spc="30" smtClean="0">
                              <a:latin typeface="Cambria Math" panose="02040503050406030204" pitchFamily="18" charset="0"/>
                              <a:cs typeface="Franklin Gothic Book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sz="2200" b="0" i="0" kern="1000" spc="30" smtClean="0">
                              <a:latin typeface="Cambria Math"/>
                              <a:cs typeface="Franklin Gothic Book"/>
                            </a:rPr>
                            <m:t>rue</m:t>
                          </m:r>
                        </m:sup>
                      </m:sSup>
                      <m:d>
                        <m:dPr>
                          <m:ctrlP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sz="22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200" i="1" kern="1000" spc="30"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;</m:t>
                          </m:r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𝑧</m:t>
                          </m:r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,</m:t>
                          </m:r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𝑡</m:t>
                          </m:r>
                        </m:e>
                      </m:d>
                      <m:r>
                        <a:rPr lang="en-US" sz="2200" b="0" i="1" kern="1000" spc="30" smtClean="0">
                          <a:latin typeface="Cambria Math"/>
                          <a:cs typeface="Franklin Gothic Book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kern="1000" spc="30" smtClean="0">
                          <a:latin typeface="Cambria Math"/>
                          <a:cs typeface="Franklin Gothic Book"/>
                        </a:rPr>
                        <m:t>ϵ</m:t>
                      </m:r>
                    </m:oMath>
                  </m:oMathPara>
                </a14:m>
                <a:endParaRPr lang="en-US" sz="22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77" y="2821060"/>
                <a:ext cx="6419351" cy="457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27274" y="5668032"/>
                <a:ext cx="6428354" cy="381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kern="1000" spc="30" smtClean="0">
                              <a:latin typeface="Cambria Math" panose="02040503050406030204" pitchFamily="18" charset="0"/>
                              <a:cs typeface="Franklin Gothic Book"/>
                            </a:rPr>
                            <m:t>t</m:t>
                          </m:r>
                          <m:r>
                            <m:rPr>
                              <m:sty m:val="p"/>
                            </m:rPr>
                            <a:rPr lang="en-US" sz="2200" b="0" i="0" kern="1000" spc="30" smtClean="0">
                              <a:latin typeface="Cambria Math"/>
                              <a:cs typeface="Franklin Gothic Book"/>
                            </a:rPr>
                            <m:t>rue</m:t>
                          </m:r>
                        </m:sup>
                      </m:sSup>
                      <m:d>
                        <m:dPr>
                          <m:ctrlP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sz="2200" b="0" i="1" kern="1000" spc="30" smtClean="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200" b="0" i="1" kern="1000" spc="30" smtClean="0"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;</m:t>
                          </m:r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𝑧</m:t>
                          </m:r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,</m:t>
                          </m:r>
                          <m: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  <m:t>𝑡</m:t>
                          </m:r>
                        </m:e>
                      </m:d>
                      <m:r>
                        <a:rPr lang="en-US" sz="2200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200" b="0" i="0" kern="1000" spc="30" smtClean="0">
                              <a:latin typeface="Cambria Math" panose="02040503050406030204" pitchFamily="18" charset="0"/>
                              <a:cs typeface="Franklin Gothic Book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200" b="0" i="0" kern="1000" spc="30" smtClean="0">
                              <a:latin typeface="Cambria Math"/>
                              <a:cs typeface="Franklin Gothic Book"/>
                            </a:rPr>
                            <m:t>odel</m:t>
                          </m:r>
                        </m:sup>
                      </m:sSup>
                      <m:d>
                        <m:dPr>
                          <m:ctrlP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sz="22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200" i="1" kern="1000" spc="30"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22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b="0" i="1" kern="1000" spc="30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kern="1000" spc="30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bar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;</m:t>
                          </m:r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𝑧</m:t>
                          </m:r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,</m:t>
                          </m:r>
                          <m:r>
                            <a:rPr lang="en-US" sz="2200" i="1" kern="1000" spc="30">
                              <a:latin typeface="Cambria Math"/>
                              <a:cs typeface="Franklin Gothic Book"/>
                            </a:rPr>
                            <m:t>𝑡</m:t>
                          </m:r>
                        </m:e>
                      </m:d>
                      <m:r>
                        <a:rPr lang="en-US" sz="2200" b="0" i="1" kern="1000" spc="30" smtClean="0">
                          <a:latin typeface="Cambria Math"/>
                          <a:cs typeface="Franklin Gothic Book"/>
                        </a:rPr>
                        <m:t>+</m:t>
                      </m:r>
                      <m:r>
                        <a:rPr lang="en-US" sz="2200" b="0" i="1" kern="1000" spc="30" smtClean="0">
                          <a:latin typeface="Cambria Math"/>
                          <a:cs typeface="Franklin Gothic Book"/>
                        </a:rPr>
                        <m:t>𝛿</m:t>
                      </m:r>
                      <m:d>
                        <m:dPr>
                          <m:ctrlPr>
                            <a:rPr lang="en-US" sz="22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sz="2200" b="0" i="1" kern="1000" spc="30" smtClean="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200" b="0" i="1" kern="1000" spc="30" smtClean="0"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en-US" sz="2200" b="0" i="1" kern="1000" spc="3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00" b="0" i="1" kern="1000" spc="3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b="0" i="1" kern="1000" spc="3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kern="1000" spc="3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2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4" y="5668032"/>
                <a:ext cx="6428354" cy="381422"/>
              </a:xfrm>
              <a:prstGeom prst="rect">
                <a:avLst/>
              </a:prstGeom>
              <a:blipFill rotWithShape="1">
                <a:blip r:embed="rId3"/>
                <a:stretch>
                  <a:fillRect l="-95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 bwMode="auto">
          <a:xfrm>
            <a:off x="5171957" y="5286647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4513260" y="4707936"/>
            <a:ext cx="1812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Model Discrepancy,</a:t>
            </a:r>
            <a:br>
              <a:rPr lang="en-US" dirty="0">
                <a:latin typeface="+mn-lt"/>
              </a:rPr>
            </a:br>
            <a:r>
              <a:rPr lang="en-US" b="1" dirty="0">
                <a:latin typeface="+mn-lt"/>
              </a:rPr>
              <a:t>unknown</a:t>
            </a:r>
          </a:p>
        </p:txBody>
      </p:sp>
      <p:sp>
        <p:nvSpPr>
          <p:cNvPr id="8" name="Rectangle 7"/>
          <p:cNvSpPr/>
          <p:nvPr/>
        </p:nvSpPr>
        <p:spPr>
          <a:xfrm>
            <a:off x="719139" y="1556792"/>
            <a:ext cx="6661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Experimental Data is a </a:t>
            </a:r>
            <a:r>
              <a:rPr lang="en-US" sz="2000" b="1" dirty="0">
                <a:latin typeface="+mn-lt"/>
              </a:rPr>
              <a:t>distorted information </a:t>
            </a:r>
            <a:r>
              <a:rPr lang="en-US" sz="2000" dirty="0">
                <a:latin typeface="+mn-lt"/>
              </a:rPr>
              <a:t>of the true value</a:t>
            </a:r>
          </a:p>
        </p:txBody>
      </p:sp>
      <p:sp>
        <p:nvSpPr>
          <p:cNvPr id="9" name="Rectangle 8"/>
          <p:cNvSpPr/>
          <p:nvPr/>
        </p:nvSpPr>
        <p:spPr>
          <a:xfrm>
            <a:off x="719139" y="4393849"/>
            <a:ext cx="6661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</a:rPr>
              <a:t>Model prediction is a </a:t>
            </a:r>
            <a:r>
              <a:rPr lang="en-US" sz="2000" b="1" dirty="0">
                <a:latin typeface="+mn-lt"/>
              </a:rPr>
              <a:t>distorted information </a:t>
            </a:r>
            <a:r>
              <a:rPr lang="en-US" sz="2000" dirty="0">
                <a:latin typeface="+mn-lt"/>
              </a:rPr>
              <a:t>of the true value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572310" y="2386199"/>
            <a:ext cx="0" cy="44341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683568" y="3489684"/>
            <a:ext cx="237657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Controlled/Design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Variables, </a:t>
            </a:r>
            <a:r>
              <a:rPr lang="en-US" b="1" dirty="0">
                <a:latin typeface="+mn-lt"/>
              </a:rPr>
              <a:t>known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sz="1400" dirty="0">
                <a:latin typeface="+mn-lt"/>
              </a:rPr>
              <a:t>(e.g., pressure, heat flux, etc.)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7088" y="1958115"/>
            <a:ext cx="273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n-lt"/>
              </a:rPr>
              <a:t>spatio</a:t>
            </a:r>
            <a:r>
              <a:rPr lang="en-US" dirty="0">
                <a:latin typeface="+mn-lt"/>
              </a:rPr>
              <a:t>-temporal process,</a:t>
            </a:r>
            <a:br>
              <a:rPr lang="en-US" dirty="0">
                <a:latin typeface="+mn-lt"/>
              </a:rPr>
            </a:br>
            <a:r>
              <a:rPr lang="en-US" b="1" dirty="0" smtClean="0">
                <a:latin typeface="+mn-lt"/>
              </a:rPr>
              <a:t>multi</a:t>
            </a:r>
            <a:r>
              <a:rPr lang="en-US" b="1" dirty="0" smtClean="0">
                <a:latin typeface="+mn-lt"/>
              </a:rPr>
              <a:t>-dimensional</a:t>
            </a:r>
            <a:r>
              <a:rPr lang="en-US" b="1" dirty="0">
                <a:latin typeface="+mn-lt"/>
              </a:rPr>
              <a:t>, correlated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flipH="1">
            <a:off x="1763998" y="2829615"/>
            <a:ext cx="36004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944018" y="2542890"/>
            <a:ext cx="0" cy="28304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579115" y="3278260"/>
            <a:ext cx="0" cy="27141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3664331" y="2018084"/>
            <a:ext cx="256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Measurement error, </a:t>
            </a:r>
            <a:r>
              <a:rPr lang="en-US" b="1" dirty="0">
                <a:latin typeface="+mn-lt"/>
              </a:rPr>
              <a:t>random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4028233" y="6049454"/>
            <a:ext cx="0" cy="3835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2806318" y="5289304"/>
            <a:ext cx="0" cy="4293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2051050" y="4735033"/>
            <a:ext cx="1706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</a:rPr>
              <a:t>Computer Model, </a:t>
            </a:r>
            <a:br>
              <a:rPr lang="en-US" dirty="0">
                <a:latin typeface="+mn-lt"/>
              </a:rPr>
            </a:br>
            <a:r>
              <a:rPr lang="en-US" b="1" dirty="0">
                <a:latin typeface="+mn-lt"/>
              </a:rPr>
              <a:t>expensive to run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6413400" y="5094687"/>
                <a:ext cx="2651720" cy="1528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latin typeface="+mn-lt"/>
                  </a:rPr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kern="1000" spc="3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200" b="1" i="1" kern="1000" spc="30">
                            <a:latin typeface="Cambria Math"/>
                            <a:cs typeface="Franklin Gothic Book"/>
                          </a:rPr>
                          <m:t>𝒚</m:t>
                        </m:r>
                      </m:e>
                      <m:sup>
                        <m:r>
                          <a:rPr lang="en-US" sz="2200" b="1" i="1" kern="1000" spc="30">
                            <a:latin typeface="Cambria Math" panose="02040503050406030204" pitchFamily="18" charset="0"/>
                            <a:cs typeface="Franklin Gothic Book"/>
                          </a:rPr>
                          <m:t>𝐞</m:t>
                        </m:r>
                        <m:r>
                          <a:rPr lang="en-US" sz="2200" b="1" i="1" kern="1000" spc="30">
                            <a:latin typeface="Cambria Math"/>
                            <a:cs typeface="Franklin Gothic Book"/>
                          </a:rPr>
                          <m:t>𝐱𝐩</m:t>
                        </m:r>
                      </m:sup>
                    </m:sSup>
                    <m:d>
                      <m:dPr>
                        <m:ctrlPr>
                          <a:rPr lang="en-US" sz="2200" b="1" i="1" kern="1000" spc="30">
                            <a:latin typeface="Cambria Math"/>
                            <a:cs typeface="Franklin Gothic Book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200" b="1" i="1" kern="1000" spc="30">
                                <a:latin typeface="Cambria Math"/>
                              </a:rPr>
                            </m:ctrlPr>
                          </m:barPr>
                          <m:e>
                            <m:r>
                              <a:rPr lang="en-US" sz="2200" b="1" i="1" kern="1000" spc="30">
                                <a:latin typeface="Cambria Math"/>
                              </a:rPr>
                              <m:t>𝒙</m:t>
                            </m:r>
                          </m:e>
                        </m:bar>
                        <m:r>
                          <a:rPr lang="en-US" sz="2200" b="1" i="1" kern="1000" spc="30">
                            <a:latin typeface="Cambria Math"/>
                            <a:cs typeface="Franklin Gothic Book"/>
                          </a:rPr>
                          <m:t>;</m:t>
                        </m:r>
                        <m:r>
                          <a:rPr lang="en-US" sz="2200" b="1" i="1" kern="1000" spc="30">
                            <a:latin typeface="Cambria Math"/>
                            <a:cs typeface="Franklin Gothic Book"/>
                          </a:rPr>
                          <m:t>𝒛</m:t>
                        </m:r>
                        <m:r>
                          <a:rPr lang="en-US" sz="2200" b="1" i="1" kern="1000" spc="30">
                            <a:latin typeface="Cambria Math"/>
                            <a:cs typeface="Franklin Gothic Book"/>
                          </a:rPr>
                          <m:t>,</m:t>
                        </m:r>
                        <m:r>
                          <a:rPr lang="en-US" sz="2200" b="1" i="1" kern="1000" spc="30">
                            <a:latin typeface="Cambria Math"/>
                            <a:cs typeface="Franklin Gothic Book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200" b="1" dirty="0">
                    <a:latin typeface="+mn-lt"/>
                  </a:rPr>
                  <a:t> </a:t>
                </a:r>
                <a:r>
                  <a:rPr lang="en-US" sz="2200" dirty="0">
                    <a:latin typeface="+mn-lt"/>
                  </a:rPr>
                  <a:t>and</a:t>
                </a:r>
                <a:r>
                  <a:rPr lang="en-US" sz="2200" b="1" dirty="0">
                    <a:latin typeface="+mn-lt"/>
                  </a:rPr>
                  <a:t> other unknowns, what is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200" b="1" i="1" kern="1000" spc="30">
                            <a:latin typeface="Cambria Math"/>
                          </a:rPr>
                        </m:ctrlPr>
                      </m:barPr>
                      <m:e>
                        <m:acc>
                          <m:accPr>
                            <m:chr m:val="̂"/>
                            <m:ctrlPr>
                              <a:rPr lang="en-US" sz="2200" b="1" i="1" kern="1000" spc="3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200" b="1" i="1" kern="1000" spc="30">
                                <a:latin typeface="Cambria Math"/>
                              </a:rPr>
                              <m:t>𝜽</m:t>
                            </m:r>
                          </m:e>
                        </m:acc>
                      </m:e>
                    </m:bar>
                  </m:oMath>
                </a14:m>
                <a:r>
                  <a:rPr lang="en-US" sz="2200" b="1" dirty="0">
                    <a:latin typeface="+mn-lt"/>
                  </a:rPr>
                  <a:t> and its uncertainties? </a:t>
                </a: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400" y="5094687"/>
                <a:ext cx="2651720" cy="1528111"/>
              </a:xfrm>
              <a:prstGeom prst="rect">
                <a:avLst/>
              </a:prstGeom>
              <a:blipFill rotWithShape="1">
                <a:blip r:embed="rId4"/>
                <a:stretch>
                  <a:fillRect l="-2759" t="-800" r="-5057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66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1" y="291600"/>
            <a:ext cx="5375120" cy="905151"/>
          </a:xfrm>
        </p:spPr>
        <p:txBody>
          <a:bodyPr/>
          <a:lstStyle/>
          <a:p>
            <a:r>
              <a:rPr lang="en-US" dirty="0">
                <a:solidFill>
                  <a:srgbClr val="505050"/>
                </a:solidFill>
              </a:rPr>
              <a:t>Normal Likelihood and Flat Prior:</a:t>
            </a:r>
            <a:br>
              <a:rPr lang="en-US" dirty="0">
                <a:solidFill>
                  <a:srgbClr val="505050"/>
                </a:solidFill>
              </a:rPr>
            </a:br>
            <a:r>
              <a:rPr lang="en-US" dirty="0">
                <a:solidFill>
                  <a:srgbClr val="505050"/>
                </a:solidFill>
              </a:rPr>
              <a:t>Posterior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51611" y="3016043"/>
                <a:ext cx="8628901" cy="457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0" spc="30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000" i="1" kern="1000" spc="3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|"/>
                              <m:ctrlPr>
                                <a:rPr lang="en-US" sz="2000" i="1" kern="1000" spc="3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 kern="1000" spc="3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kern="1000" spc="3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 kern="1000" spc="30">
                                      <a:latin typeface="Cambria Math"/>
                                    </a:rPr>
                                    <m:t>exp</m:t>
                                  </m:r>
                                </m:sup>
                              </m:sSup>
                              <m:r>
                                <a:rPr lang="en-US" sz="2000" i="1" kern="1000" spc="30">
                                  <a:latin typeface="Cambria Math"/>
                                </a:rPr>
                                <m:t>}</m:t>
                              </m:r>
                            </m:e>
                          </m:d>
                          <m:bar>
                            <m:barPr>
                              <m:ctrlPr>
                                <a:rPr lang="en-US" sz="20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 kern="1000" spc="3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bar>
                        </m:e>
                      </m:d>
                      <m:r>
                        <a:rPr lang="en-US" sz="2000" b="0" i="1" kern="1000" spc="30" smtClean="0">
                          <a:latin typeface="Cambria Math"/>
                        </a:rPr>
                        <m:t>~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𝒕𝒓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𝒕𝒓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 kern="1000" spc="3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b="0" i="1" kern="1000" spc="30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 kern="1000" spc="3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kern="1000" spc="3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sub>
                            <m:sup>
                              <m:r>
                                <a:rPr lang="en-US" sz="2000" i="1" kern="1000" spc="3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 kern="1000" spc="3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 kern="1000" spc="3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 kern="1000" spc="3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kern="1000" spc="30">
                                  <a:latin typeface="Cambria Math" panose="02040503050406030204" pitchFamily="18" charset="0"/>
                                </a:rPr>
                                <m:t>other</m:t>
                              </m:r>
                            </m:sub>
                            <m:sup>
                              <m:r>
                                <a:rPr lang="en-US" sz="2000" i="1" kern="1000" spc="3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kern="1000" spc="30" smtClean="0">
                              <a:latin typeface="Cambria Math"/>
                            </a:rPr>
                            <m:t>)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11" y="3016043"/>
                <a:ext cx="8628901" cy="457946"/>
              </a:xfrm>
              <a:prstGeom prst="rect">
                <a:avLst/>
              </a:prstGeom>
              <a:blipFill rotWithShape="1">
                <a:blip r:embed="rId4"/>
                <a:stretch>
                  <a:fillRect t="-6667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 bwMode="auto">
          <a:xfrm flipH="1">
            <a:off x="3547034" y="3492297"/>
            <a:ext cx="832975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4659321" y="3492297"/>
            <a:ext cx="1712879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6595882" y="3492297"/>
            <a:ext cx="49627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7377667" y="3492297"/>
            <a:ext cx="142452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3458251" y="3492296"/>
            <a:ext cx="1329773" cy="584775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GP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meta-model</a:t>
            </a:r>
            <a:endParaRPr lang="en-US" i="1" dirty="0">
              <a:latin typeface="+mn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16017" y="3492297"/>
            <a:ext cx="1656184" cy="584775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Principal Comp. truncation</a:t>
            </a:r>
            <a:endParaRPr lang="en-US" i="1" dirty="0">
              <a:latin typeface="+mn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72200" y="3492297"/>
            <a:ext cx="1204533" cy="584775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model discrepancy</a:t>
            </a:r>
            <a:endParaRPr lang="en-US" i="1" dirty="0">
              <a:latin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24650" y="3492295"/>
            <a:ext cx="1367830" cy="584775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experiment and other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32529" y="2658398"/>
            <a:ext cx="52696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n-lt"/>
              </a:rPr>
              <a:t>Multiple sources of variance, </a:t>
            </a:r>
            <a:r>
              <a:rPr lang="en-US" b="1" dirty="0">
                <a:latin typeface="+mn-lt"/>
              </a:rPr>
              <a:t>avoid overfitting</a:t>
            </a:r>
            <a:endParaRPr lang="en-US" b="1" i="1" dirty="0">
              <a:latin typeface="+mn-lt"/>
            </a:endParaRPr>
          </a:p>
        </p:txBody>
      </p:sp>
      <p:cxnSp>
        <p:nvCxnSpPr>
          <p:cNvPr id="59" name="Straight Connector 58"/>
          <p:cNvCxnSpPr/>
          <p:nvPr/>
        </p:nvCxnSpPr>
        <p:spPr bwMode="auto">
          <a:xfrm>
            <a:off x="773082" y="2836136"/>
            <a:ext cx="0" cy="2217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Rectangle 59"/>
          <p:cNvSpPr/>
          <p:nvPr/>
        </p:nvSpPr>
        <p:spPr>
          <a:xfrm>
            <a:off x="611560" y="2492896"/>
            <a:ext cx="11881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latin typeface="+mn-lt"/>
              </a:rPr>
              <a:t>Likelihood</a:t>
            </a:r>
            <a:endParaRPr lang="en-US" sz="1700" b="1" i="1" dirty="0">
              <a:latin typeface="+mn-lt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55576" y="1256498"/>
            <a:ext cx="6454501" cy="876358"/>
            <a:chOff x="1933923" y="1256498"/>
            <a:chExt cx="6454501" cy="876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123108" y="1700808"/>
                  <a:ext cx="6049292" cy="432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200" b="0" i="1" kern="1000" spc="30" smtClean="0">
                                <a:latin typeface="Cambria Math"/>
                                <a:cs typeface="Franklin Gothic Book"/>
                              </a:rPr>
                            </m:ctrlPr>
                          </m:sSupPr>
                          <m:e>
                            <m:r>
                              <a:rPr lang="en-US" sz="2200" b="0" i="1" kern="1000" spc="30" smtClean="0">
                                <a:latin typeface="Cambria Math"/>
                                <a:cs typeface="Franklin Gothic Book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200" b="0" i="0" kern="1000" spc="30" smtClean="0">
                                <a:latin typeface="Cambria Math" panose="02040503050406030204" pitchFamily="18" charset="0"/>
                                <a:cs typeface="Franklin Gothic Book"/>
                              </a:rPr>
                              <m:t>exp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kern="1000" spc="30" smtClean="0">
                                <a:latin typeface="Cambria Math"/>
                                <a:cs typeface="Franklin Gothic Book"/>
                              </a:rPr>
                            </m:ctrlPr>
                          </m:dPr>
                          <m:e>
                            <m:r>
                              <a:rPr lang="en-US" sz="2200" b="0" i="1" kern="1000" spc="30" smtClean="0">
                                <a:latin typeface="Cambria Math"/>
                                <a:cs typeface="Franklin Gothic Book"/>
                              </a:rPr>
                              <m:t>𝑧</m:t>
                            </m:r>
                            <m:r>
                              <a:rPr lang="en-US" sz="2200" b="0" i="1" kern="1000" spc="30" smtClean="0">
                                <a:latin typeface="Cambria Math"/>
                                <a:cs typeface="Franklin Gothic Book"/>
                              </a:rPr>
                              <m:t>,</m:t>
                            </m:r>
                            <m:r>
                              <a:rPr lang="en-US" sz="2200" b="0" i="1" kern="1000" spc="30" smtClean="0">
                                <a:latin typeface="Cambria Math"/>
                                <a:cs typeface="Franklin Gothic Book"/>
                              </a:rPr>
                              <m:t>𝑡</m:t>
                            </m:r>
                          </m:e>
                        </m:d>
                        <m:r>
                          <a:rPr lang="en-US" sz="2200" b="0" i="1" kern="1000" spc="30" smtClean="0">
                            <a:latin typeface="Cambria Math"/>
                            <a:cs typeface="Franklin Gothic Book"/>
                          </a:rPr>
                          <m:t>=</m:t>
                        </m:r>
                        <m:sSup>
                          <m:sSupPr>
                            <m:ctrlPr>
                              <a:rPr lang="en-US" sz="2200" i="1" kern="1000" spc="30">
                                <a:latin typeface="Cambria Math"/>
                                <a:cs typeface="Franklin Gothic Book"/>
                              </a:rPr>
                            </m:ctrlPr>
                          </m:sSupPr>
                          <m:e>
                            <m:r>
                              <a:rPr lang="en-US" sz="2200" i="1" kern="1000" spc="30">
                                <a:latin typeface="Cambria Math"/>
                                <a:cs typeface="Franklin Gothic Book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200" b="0" i="0" kern="1000" spc="30" smtClean="0">
                                <a:latin typeface="Cambria Math" panose="02040503050406030204" pitchFamily="18" charset="0"/>
                                <a:cs typeface="Franklin Gothic Book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200" kern="1000" spc="30">
                                <a:latin typeface="Cambria Math"/>
                                <a:cs typeface="Franklin Gothic Book"/>
                              </a:rPr>
                              <m:t>odel</m:t>
                            </m:r>
                          </m:sup>
                        </m:sSup>
                        <m:d>
                          <m:dPr>
                            <m:ctrlPr>
                              <a:rPr lang="en-US" sz="2200" i="1" kern="1000" spc="30">
                                <a:latin typeface="Cambria Math"/>
                                <a:cs typeface="Franklin Gothic Book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US" sz="2200" i="1" kern="1000" spc="30" smtClean="0">
                                    <a:latin typeface="Cambria Math"/>
                                  </a:rPr>
                                </m:ctrlPr>
                              </m:bar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200" i="1" kern="1000" spc="3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 kern="1000" spc="3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bar>
                            <m:r>
                              <a:rPr lang="en-US" sz="2200" i="1" kern="1000" spc="30">
                                <a:latin typeface="Cambria Math"/>
                                <a:cs typeface="Franklin Gothic Book"/>
                              </a:rPr>
                              <m:t>;</m:t>
                            </m:r>
                            <m:r>
                              <a:rPr lang="en-US" sz="2200" i="1" kern="1000" spc="30">
                                <a:latin typeface="Cambria Math"/>
                                <a:cs typeface="Franklin Gothic Book"/>
                              </a:rPr>
                              <m:t>𝑧</m:t>
                            </m:r>
                            <m:r>
                              <a:rPr lang="en-US" sz="2200" i="1" kern="1000" spc="30">
                                <a:latin typeface="Cambria Math"/>
                                <a:cs typeface="Franklin Gothic Book"/>
                              </a:rPr>
                              <m:t>,</m:t>
                            </m:r>
                            <m:r>
                              <a:rPr lang="en-US" sz="2200" i="1" kern="1000" spc="30">
                                <a:latin typeface="Cambria Math"/>
                                <a:cs typeface="Franklin Gothic Book"/>
                              </a:rPr>
                              <m:t>𝑡</m:t>
                            </m:r>
                          </m:e>
                        </m:d>
                        <m:r>
                          <a:rPr lang="en-US" sz="2200" i="1" kern="1000" spc="30">
                            <a:latin typeface="Cambria Math"/>
                            <a:cs typeface="Franklin Gothic Book"/>
                          </a:rPr>
                          <m:t>+</m:t>
                        </m:r>
                        <m:r>
                          <a:rPr lang="en-US" sz="2200" i="1" kern="1000" spc="30">
                            <a:latin typeface="Cambria Math"/>
                            <a:cs typeface="Franklin Gothic Book"/>
                          </a:rPr>
                          <m:t>𝛿</m:t>
                        </m:r>
                        <m:d>
                          <m:dPr>
                            <m:ctrlPr>
                              <a:rPr lang="en-US" sz="2200" i="1" kern="1000" spc="30">
                                <a:latin typeface="Cambria Math"/>
                                <a:cs typeface="Franklin Gothic Book"/>
                              </a:rPr>
                            </m:ctrlPr>
                          </m:dPr>
                          <m:e>
                            <m:r>
                              <a:rPr lang="en-US" sz="2200" b="0" i="1" kern="1000" spc="3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200" b="0" i="1" kern="1000" spc="3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kern="1000" spc="3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200" b="0" i="1" kern="1000" spc="30" smtClean="0">
                            <a:latin typeface="Cambria Math"/>
                          </a:rPr>
                          <m:t>+</m:t>
                        </m:r>
                        <m:r>
                          <a:rPr lang="en-US" sz="2200" b="0" i="1" kern="1000" spc="30" smtClean="0">
                            <a:latin typeface="Cambria Math"/>
                          </a:rPr>
                          <m:t>𝜖</m:t>
                        </m:r>
                      </m:oMath>
                    </m:oMathPara>
                  </a14:m>
                  <a:endParaRPr lang="en-US" sz="2200" kern="1000" spc="30" dirty="0" err="1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108" y="1700808"/>
                  <a:ext cx="6049292" cy="43204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/>
            <p:cNvCxnSpPr/>
            <p:nvPr/>
          </p:nvCxnSpPr>
          <p:spPr bwMode="auto">
            <a:xfrm>
              <a:off x="3707780" y="1556792"/>
              <a:ext cx="0" cy="22170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" name="Rectangle 49"/>
            <p:cNvSpPr/>
            <p:nvPr/>
          </p:nvSpPr>
          <p:spPr>
            <a:xfrm>
              <a:off x="3275732" y="1256498"/>
              <a:ext cx="9367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Gaussian</a:t>
              </a:r>
              <a:endParaRPr lang="en-US" i="1" dirty="0">
                <a:latin typeface="+mn-lt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>
              <a:off x="5796012" y="1555184"/>
              <a:ext cx="0" cy="22170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6890701" y="1541816"/>
              <a:ext cx="0" cy="22170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Rectangle 52"/>
            <p:cNvSpPr/>
            <p:nvPr/>
          </p:nvSpPr>
          <p:spPr>
            <a:xfrm>
              <a:off x="5332163" y="1256498"/>
              <a:ext cx="98263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Gaussian</a:t>
              </a:r>
              <a:endParaRPr lang="en-US" i="1" dirty="0">
                <a:latin typeface="+mn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10374" y="1256498"/>
              <a:ext cx="19780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Gaussian</a:t>
              </a:r>
              <a:endParaRPr lang="en-US" i="1" dirty="0">
                <a:latin typeface="+mn-lt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>
              <a:off x="2195736" y="1623116"/>
              <a:ext cx="0" cy="22170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Rectangle 55"/>
            <p:cNvSpPr/>
            <p:nvPr/>
          </p:nvSpPr>
          <p:spPr>
            <a:xfrm>
              <a:off x="1933923" y="1340768"/>
              <a:ext cx="7118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given</a:t>
              </a:r>
              <a:endParaRPr lang="en-US" b="1" i="1" dirty="0">
                <a:latin typeface="+mn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211960" y="1340768"/>
              <a:ext cx="10269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unknown</a:t>
              </a:r>
              <a:endParaRPr lang="en-US" b="1" i="1" dirty="0">
                <a:latin typeface="+mn-lt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4670226" y="1628800"/>
              <a:ext cx="1" cy="11085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122475" y="1430847"/>
                <a:ext cx="1986600" cy="842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n-lt"/>
                  </a:rPr>
                  <a:t>Consider only data from 1 FEBA Test. 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No</a:t>
                </a:r>
                <a:r>
                  <a:rPr lang="en-US" b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>
                            <a:latin typeface="Cambria Math"/>
                          </a:rPr>
                        </m:ctrlPr>
                      </m:bar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b="0" dirty="0">
                    <a:latin typeface="+mn-lt"/>
                  </a:rPr>
                  <a:t> in formulation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475" y="1430847"/>
                <a:ext cx="1986600" cy="842603"/>
              </a:xfrm>
              <a:prstGeom prst="rect">
                <a:avLst/>
              </a:prstGeom>
              <a:blipFill>
                <a:blip r:embed="rId6"/>
                <a:stretch>
                  <a:fillRect l="-1534" t="-2174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986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of Bayesian Calibration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663788" y="2387711"/>
            <a:ext cx="0" cy="2217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683568" y="1556792"/>
            <a:ext cx="4247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Bayes’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91146" y="2485926"/>
                <a:ext cx="4284662" cy="115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𝑝</m:t>
                      </m:r>
                      <m:d>
                        <m:dPr>
                          <m:ctrlPr>
                            <a:rPr lang="en-US" sz="18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sz="18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bar>
                        </m: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b="0" i="1" kern="1000" spc="30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/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 b="0" i="0" kern="1000" spc="30" smtClean="0">
                                      <a:latin typeface="Cambria Math"/>
                                    </a:rPr>
                                    <m:t>exp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1800" b="0" i="0" kern="1000" spc="3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kern="1000" spc="3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kern="1000" spc="3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 kern="1000" spc="3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 kern="1000" spc="3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800" kern="1000" spc="30">
                                          <a:latin typeface="Cambria Math"/>
                                        </a:rPr>
                                        <m:t>exp</m:t>
                                      </m:r>
                                    </m:sup>
                                  </m:sSup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}</m:t>
                                  </m:r>
                                </m:e>
                              </m:d>
                              <m:bar>
                                <m:bar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i="1" kern="1000" spc="3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bar>
                            </m:e>
                          </m:d>
                          <m:r>
                            <a:rPr lang="en-US" sz="1800" i="1" kern="1000" spc="30">
                              <a:latin typeface="Cambria Math"/>
                            </a:rPr>
                            <m:t>×</m:t>
                          </m:r>
                          <m:r>
                            <a:rPr lang="en-US" sz="1800" b="0" i="1" kern="1000" spc="30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i="1" kern="1000" spc="3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bar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naryPr>
                            <m:sub>
                              <m:bar>
                                <m:bar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i="1" kern="1000" spc="3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bar>
                            </m:sub>
                            <m:sup/>
                            <m:e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|"/>
                                      <m:ctrlPr>
                                        <a:rPr lang="en-US" sz="1800" i="1" kern="1000" spc="3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i="1" kern="1000" spc="3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 kern="1000" spc="3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000" spc="30">
                                              <a:latin typeface="Cambria Math"/>
                                            </a:rPr>
                                            <m:t>exp</m:t>
                                          </m:r>
                                        </m:sup>
                                      </m:sSup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}</m:t>
                                      </m:r>
                                    </m:e>
                                  </m:d>
                                  <m:bar>
                                    <m:barPr>
                                      <m:ctrlPr>
                                        <a:rPr lang="en-US" sz="1800" i="1" kern="1000" spc="30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 kern="1000" spc="3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kern="1000" spc="30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</m:d>
                              <m:r>
                                <a:rPr lang="en-US" sz="1800" i="1" kern="1000" spc="30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ctrlPr>
                                        <a:rPr lang="en-US" sz="1800" i="1" kern="1000" spc="30" smtClean="0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 kern="1000" spc="3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kern="1000" spc="30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</m:d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𝑑</m:t>
                              </m:r>
                              <m:bar>
                                <m:bar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i="1" kern="1000" spc="3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bar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kern="1000" spc="30" dirty="0">
                  <a:latin typeface="+mn-lt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18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46" y="2485926"/>
                <a:ext cx="4284662" cy="115212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 bwMode="auto">
          <a:xfrm flipH="1">
            <a:off x="2277729" y="3420289"/>
            <a:ext cx="265361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683568" y="2018582"/>
            <a:ext cx="108012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+mn-lt"/>
              </a:rPr>
              <a:t>Posterior</a:t>
            </a:r>
            <a:endParaRPr lang="en-US" sz="1700" i="1" dirty="0">
              <a:latin typeface="+mn-lt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840482" y="2368758"/>
            <a:ext cx="0" cy="3507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4108151" y="2368758"/>
            <a:ext cx="0" cy="2217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2051720" y="3420289"/>
            <a:ext cx="31346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Normalization constant, multi-D integral, </a:t>
            </a:r>
            <a:r>
              <a:rPr lang="en-US" dirty="0">
                <a:latin typeface="+mn-lt"/>
              </a:rPr>
              <a:t>not necessary with MCMC</a:t>
            </a:r>
            <a:endParaRPr lang="en-US" b="1" i="1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23728" y="2018379"/>
            <a:ext cx="11881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+mn-lt"/>
              </a:rPr>
              <a:t>Likelihood</a:t>
            </a:r>
            <a:endParaRPr lang="en-US" sz="1700" i="1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95539" y="2018379"/>
            <a:ext cx="65647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+mn-lt"/>
              </a:rPr>
              <a:t>Prior</a:t>
            </a:r>
            <a:endParaRPr lang="en-US" sz="1700" i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085347" y="1557338"/>
                <a:ext cx="4023157" cy="1871025"/>
              </a:xfrm>
              <a:prstGeom prst="rect">
                <a:avLst/>
              </a:prstGeom>
              <a:ln w="19050">
                <a:solidFill>
                  <a:srgbClr val="C50006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+mn-lt"/>
                  </a:rPr>
                  <a:t>The Metropolis-Hastings (MH) Algorithm </a:t>
                </a:r>
                <a:r>
                  <a:rPr lang="en-US" dirty="0">
                    <a:latin typeface="+mn-lt"/>
                  </a:rPr>
                  <a:t>to sample from an un-normalized density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kern="1000" spc="30">
                            <a:latin typeface="Cambria Math"/>
                            <a:ea typeface="Cambria Math" panose="02040503050406030204" pitchFamily="18" charset="0"/>
                            <a:cs typeface="Franklin Gothic Book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i="1" kern="1000" spc="3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acc>
                              <m:accPr>
                                <m:chr m:val="̂"/>
                                <m:ctrlPr>
                                  <a:rPr lang="en-US" i="1" kern="1000" spc="3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kern="1000" spc="3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bar>
                      </m: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kern="1000" spc="3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kern="1000" spc="3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kern="1000" spc="3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/>
                              <m:sup>
                                <m:r>
                                  <m:rPr>
                                    <m:sty m:val="p"/>
                                  </m:rPr>
                                  <a:rPr lang="en-US" kern="1000" spc="3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exp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b="1" dirty="0">
                    <a:latin typeface="+mn-lt"/>
                  </a:rPr>
                  <a:t>in a nutshell</a:t>
                </a:r>
                <a:r>
                  <a:rPr lang="en-US" b="1" dirty="0" smtClean="0">
                    <a:latin typeface="+mn-lt"/>
                  </a:rPr>
                  <a:t>*</a:t>
                </a:r>
                <a:r>
                  <a:rPr lang="en-US" dirty="0" smtClean="0">
                    <a:latin typeface="+mn-lt"/>
                  </a:rPr>
                  <a:t>:</a:t>
                </a:r>
                <a:endParaRPr lang="en-US" dirty="0">
                  <a:latin typeface="+mn-lt"/>
                </a:endParaRPr>
              </a:p>
              <a:p>
                <a:pPr marL="180975" indent="-180975">
                  <a:spcBef>
                    <a:spcPts val="600"/>
                  </a:spcBef>
                  <a:buAutoNum type="arabicPeriod"/>
                </a:pPr>
                <a:r>
                  <a:rPr lang="en-US" dirty="0">
                    <a:latin typeface="+mn-lt"/>
                  </a:rPr>
                  <a:t>Start at any random value </a:t>
                </a:r>
              </a:p>
              <a:p>
                <a:pPr marL="180975" indent="-180975">
                  <a:spcBef>
                    <a:spcPts val="600"/>
                  </a:spcBef>
                  <a:buAutoNum type="arabicPeriod"/>
                </a:pPr>
                <a:r>
                  <a:rPr lang="en-US" dirty="0">
                    <a:latin typeface="+mn-lt"/>
                  </a:rPr>
                  <a:t>Generate sample close to the current value</a:t>
                </a:r>
              </a:p>
              <a:p>
                <a:pPr marL="180975" indent="-180975">
                  <a:spcBef>
                    <a:spcPts val="600"/>
                  </a:spcBef>
                  <a:buAutoNum type="arabicPeriod"/>
                </a:pPr>
                <a:r>
                  <a:rPr lang="en-US" dirty="0">
                    <a:latin typeface="+mn-lt"/>
                  </a:rPr>
                  <a:t>Accept or reject based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𝑝</m:t>
                    </m:r>
                    <m:r>
                      <a:rPr lang="en-US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i="1">
                                <a:latin typeface="Cambria Math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</m:bar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new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)/</m:t>
                    </m:r>
                    <m:r>
                      <a:rPr lang="en-US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ba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old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557338"/>
                <a:ext cx="4023157" cy="1871025"/>
              </a:xfrm>
              <a:prstGeom prst="rect">
                <a:avLst/>
              </a:prstGeom>
              <a:blipFill rotWithShape="1">
                <a:blip r:embed="rId3"/>
                <a:stretch>
                  <a:fillRect l="-603" t="-645" b="-1613"/>
                </a:stretch>
              </a:blipFill>
              <a:ln w="19050">
                <a:solidFill>
                  <a:srgbClr val="C50006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327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for Calibration 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66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Multi-dimensional Posterior:</a:t>
            </a:r>
            <a:br>
              <a:rPr lang="en-US" dirty="0" smtClean="0"/>
            </a:br>
            <a:r>
              <a:rPr lang="en-US" dirty="0" smtClean="0"/>
              <a:t>How to read a </a:t>
            </a:r>
            <a:r>
              <a:rPr lang="en-US" i="1" dirty="0" smtClean="0"/>
              <a:t>corner</a:t>
            </a:r>
            <a:r>
              <a:rPr lang="en-US" dirty="0" smtClean="0"/>
              <a:t> plot?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2169119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537271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910720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280775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648927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</a:p>
        </p:txBody>
      </p:sp>
      <p:pic>
        <p:nvPicPr>
          <p:cNvPr id="81" name="Picture 3" descr="W:\project\stars\workspace\RND\SB-RND-ACT-006-13\WD41\projects\temp\wd41-all\figures\defense\figures\plotIllustrateCorner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57" y="1900981"/>
            <a:ext cx="6858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2257265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625417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998866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368921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737073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</a:p>
        </p:txBody>
      </p:sp>
    </p:spTree>
    <p:extLst>
      <p:ext uri="{BB962C8B-B14F-4D97-AF65-F5344CB8AC3E}">
        <p14:creationId xmlns:p14="http://schemas.microsoft.com/office/powerpoint/2010/main" val="4034659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Forward </a:t>
                </a:r>
                <a:r>
                  <a:rPr lang="en-US" dirty="0"/>
                  <a:t>Uncertainty </a:t>
                </a:r>
                <a:r>
                  <a:rPr lang="en-US" dirty="0" smtClean="0"/>
                  <a:t>Quantification:</a:t>
                </a:r>
                <a:br>
                  <a:rPr lang="en-US" dirty="0" smtClean="0"/>
                </a:br>
                <a:r>
                  <a:rPr lang="en-US" dirty="0" smtClean="0"/>
                  <a:t>Uncertain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Uncertain Outputs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86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W:\project\stars\workspace\RND\SB-RND-ACT-006-13\WD41\projects\temp\wd41-all\wd41-defense\figures\figures\forwardUQSimu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34" y="3688054"/>
            <a:ext cx="2246894" cy="16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 (Code)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bar>
                        <m:bar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e>
                      </m:bar>
                      <m:r>
                        <a:rPr lang="en-US" sz="2000" b="1" i="1">
                          <a:latin typeface="Cambria Math"/>
                        </a:rPr>
                        <m:t>↦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blipFill rotWithShape="1">
                <a:blip r:embed="rId5"/>
                <a:stretch>
                  <a:fillRect l="-457" r="-22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088" y="3204532"/>
            <a:ext cx="2160736" cy="6638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Inputs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(random variables)</a:t>
            </a:r>
          </a:p>
        </p:txBody>
      </p:sp>
      <p:pic>
        <p:nvPicPr>
          <p:cNvPr id="1030" name="Picture 6" descr="W:\project\stars\workspace\RND\SB-RND-ACT-006-13\WD41\projects\temp\wd41-all\wd41-defense\figures\figures\statisticalAnalys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93" y="3712968"/>
            <a:ext cx="1684888" cy="15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project\stars\workspace\RND\SB-RND-ACT-006-13\WD41\projects\temp\wd41-all\wd41-defense\figures\figures\uncertainInput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48729"/>
            <a:ext cx="1640599" cy="163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95433" y="5451449"/>
            <a:ext cx="2246895" cy="3395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Outputs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4208" y="3039981"/>
            <a:ext cx="2664867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Statistical Analysis</a:t>
            </a:r>
            <a:br>
              <a:rPr lang="en-US" sz="1800" b="1" kern="1000" spc="30" dirty="0" smtClean="0">
                <a:latin typeface="+mn-lt"/>
                <a:cs typeface="Franklin Gothic Book"/>
              </a:rPr>
            </a:br>
            <a:r>
              <a:rPr lang="en-US" sz="1800" b="1" kern="1000" spc="30" dirty="0" smtClean="0">
                <a:latin typeface="+mn-lt"/>
                <a:cs typeface="Franklin Gothic Book"/>
              </a:rPr>
              <a:t>of ``Quantities of Interest’’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2699792" y="204089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084168" y="417746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5400000">
            <a:off x="4600681" y="292016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Striped Right Arrow 22"/>
          <p:cNvSpPr/>
          <p:nvPr/>
        </p:nvSpPr>
        <p:spPr bwMode="auto">
          <a:xfrm rot="5400000">
            <a:off x="7449405" y="533721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038" y="5930931"/>
            <a:ext cx="2348797" cy="4217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Decision Making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1135" y="4227415"/>
            <a:ext cx="2650745" cy="17648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Material properties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Initial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Boundary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latin typeface="+mn-lt"/>
                <a:cs typeface="Franklin Gothic Book"/>
              </a:rPr>
              <a:t>Physical </a:t>
            </a:r>
            <a:r>
              <a:rPr lang="en-US" sz="2000" kern="1000" spc="30" dirty="0">
                <a:latin typeface="+mn-lt"/>
                <a:cs typeface="Franklin Gothic Book"/>
              </a:rPr>
              <a:t>m</a:t>
            </a:r>
            <a:r>
              <a:rPr lang="en-US" sz="2000" kern="1000" spc="30" dirty="0" smtClean="0">
                <a:latin typeface="+mn-lt"/>
                <a:cs typeface="Franklin Gothic Book"/>
              </a:rPr>
              <a:t>odel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651179" y="4384738"/>
            <a:ext cx="1713179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26985" y="3738271"/>
            <a:ext cx="1206983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6177" y="6281654"/>
            <a:ext cx="295289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cs typeface="Franklin Gothic Book"/>
              </a:rPr>
              <a:t>Safe/Fail, Accept/Reject, etc</a:t>
            </a:r>
            <a:r>
              <a:rPr lang="en-US" kern="1000" spc="30" dirty="0">
                <a:solidFill>
                  <a:srgbClr val="505050"/>
                </a:solidFill>
                <a:cs typeface="Franklin Gothic Book"/>
              </a:rPr>
              <a:t>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69283" y="1341438"/>
            <a:ext cx="273630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Monte Carlo simulation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(multiple code runs)</a:t>
            </a:r>
            <a:endParaRPr lang="en-US" sz="20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29134" y="3742357"/>
            <a:ext cx="1032340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e.g., PCT</a:t>
            </a:r>
          </a:p>
        </p:txBody>
      </p:sp>
      <p:sp>
        <p:nvSpPr>
          <p:cNvPr id="47" name="Isosceles Triangle 46"/>
          <p:cNvSpPr/>
          <p:nvPr/>
        </p:nvSpPr>
        <p:spPr bwMode="auto">
          <a:xfrm>
            <a:off x="7289300" y="199843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6248099" y="231376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5"/>
            <a:endCxn id="47" idx="3"/>
          </p:cNvCxnSpPr>
          <p:nvPr/>
        </p:nvCxnSpPr>
        <p:spPr bwMode="auto">
          <a:xfrm flipV="1">
            <a:off x="6341175" y="2105421"/>
            <a:ext cx="1010176" cy="2618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Isosceles Triangle 58"/>
          <p:cNvSpPr/>
          <p:nvPr/>
        </p:nvSpPr>
        <p:spPr bwMode="auto">
          <a:xfrm>
            <a:off x="702986" y="480520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687063" y="331763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1"/>
            <a:endCxn id="59" idx="1"/>
          </p:cNvCxnSpPr>
          <p:nvPr/>
        </p:nvCxnSpPr>
        <p:spPr bwMode="auto">
          <a:xfrm rot="10800000" flipH="1" flipV="1">
            <a:off x="718087" y="3371127"/>
            <a:ext cx="15923" cy="1487570"/>
          </a:xfrm>
          <a:prstGeom prst="bentConnector3">
            <a:avLst>
              <a:gd name="adj1" fmla="val -1630503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636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W:\project\stars\workspace\RND\SB-RND-ACT-006-13\WD41\projects\temp\wd41-all\figures\defense\figures\plotIllustrateCorner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257" y="1900981"/>
            <a:ext cx="6858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Multi-dimensional Posterior:</a:t>
            </a:r>
            <a:br>
              <a:rPr lang="en-US" dirty="0" smtClean="0"/>
            </a:br>
            <a:r>
              <a:rPr lang="en-US" dirty="0" smtClean="0"/>
              <a:t>How to read a </a:t>
            </a:r>
            <a:r>
              <a:rPr lang="en-US" i="1" dirty="0" smtClean="0"/>
              <a:t>corner</a:t>
            </a:r>
            <a:r>
              <a:rPr lang="en-US" dirty="0" smtClean="0"/>
              <a:t> plot?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97111" y="1844824"/>
            <a:ext cx="6923568" cy="4612248"/>
            <a:chOff x="2097111" y="1844824"/>
            <a:chExt cx="6923568" cy="4612248"/>
          </a:xfrm>
        </p:grpSpPr>
        <p:sp>
          <p:nvSpPr>
            <p:cNvPr id="9" name="Rectangle 8"/>
            <p:cNvSpPr/>
            <p:nvPr/>
          </p:nvSpPr>
          <p:spPr bwMode="auto">
            <a:xfrm>
              <a:off x="2097111" y="1844824"/>
              <a:ext cx="1440160" cy="863674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537271" y="2708498"/>
              <a:ext cx="1368152" cy="864096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905423" y="3572594"/>
              <a:ext cx="1371752" cy="936104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277175" y="4508698"/>
              <a:ext cx="1371752" cy="974187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648927" y="5482885"/>
              <a:ext cx="1371752" cy="974187"/>
            </a:xfrm>
            <a:prstGeom prst="rect">
              <a:avLst/>
            </a:prstGeom>
            <a:solidFill>
              <a:srgbClr val="969696">
                <a:alpha val="60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85257" y="2708498"/>
            <a:ext cx="5551816" cy="3748574"/>
            <a:chOff x="1259632" y="2636912"/>
            <a:chExt cx="5551816" cy="3748574"/>
          </a:xfrm>
          <a:solidFill>
            <a:srgbClr val="969696">
              <a:alpha val="25000"/>
            </a:srgbClr>
          </a:solidFill>
        </p:grpSpPr>
        <p:sp>
          <p:nvSpPr>
            <p:cNvPr id="16" name="Rectangle 15"/>
            <p:cNvSpPr/>
            <p:nvPr/>
          </p:nvSpPr>
          <p:spPr bwMode="auto">
            <a:xfrm>
              <a:off x="1259632" y="2636912"/>
              <a:ext cx="1440160" cy="86409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59632" y="3496816"/>
              <a:ext cx="1440160" cy="94029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259632" y="4437111"/>
              <a:ext cx="1440160" cy="97418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259632" y="5411298"/>
              <a:ext cx="1440160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699792" y="3501008"/>
              <a:ext cx="1368152" cy="93610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99792" y="4437112"/>
              <a:ext cx="1368152" cy="9741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9792" y="5411298"/>
              <a:ext cx="1368152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073241" y="5411298"/>
              <a:ext cx="1366455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439696" y="5423360"/>
              <a:ext cx="1371752" cy="96212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073240" y="4435768"/>
              <a:ext cx="1366455" cy="98759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57264" y="5052302"/>
            <a:ext cx="3911551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Bivariate 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Marginals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>
            <a:off x="6277525" y="253397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>
            <a:off x="6168815" y="3682056"/>
            <a:ext cx="124101" cy="106984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4" name="Elbow Connector 33"/>
          <p:cNvCxnSpPr>
            <a:endCxn id="32" idx="1"/>
          </p:cNvCxnSpPr>
          <p:nvPr/>
        </p:nvCxnSpPr>
        <p:spPr bwMode="auto">
          <a:xfrm rot="5400000" flipH="1" flipV="1">
            <a:off x="5688282" y="3067997"/>
            <a:ext cx="1100800" cy="13973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6368921" y="2134539"/>
            <a:ext cx="281159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Projection into one axis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Visualize the uncertainty of a parameter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5" name="Isosceles Triangle 44"/>
          <p:cNvSpPr/>
          <p:nvPr/>
        </p:nvSpPr>
        <p:spPr bwMode="auto">
          <a:xfrm>
            <a:off x="2061156" y="514208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6" name="Isosceles Triangle 45"/>
          <p:cNvSpPr/>
          <p:nvPr/>
        </p:nvSpPr>
        <p:spPr bwMode="auto">
          <a:xfrm>
            <a:off x="1042988" y="4636197"/>
            <a:ext cx="124101" cy="106984"/>
          </a:xfrm>
          <a:prstGeom prst="triangle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887" y="2708920"/>
            <a:ext cx="3513496" cy="131112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Joint plot of two parameters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Visualize pairwise correlations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Lighter color = high </a:t>
            </a:r>
            <a:r>
              <a:rPr lang="en-US" sz="1750" b="1" kern="1000" spc="30" dirty="0" err="1" smtClean="0">
                <a:solidFill>
                  <a:srgbClr val="505050"/>
                </a:solidFill>
                <a:latin typeface="+mn-lt"/>
                <a:cs typeface="Franklin Gothic Book"/>
              </a:rPr>
              <a:t>concent</a:t>
            </a: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. </a:t>
            </a:r>
            <a:b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of </a:t>
            </a:r>
            <a:r>
              <a:rPr lang="en-US" sz="175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samples</a:t>
            </a:r>
            <a:endParaRPr lang="en-US" sz="175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7265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625417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98866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68921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</a:p>
        </p:txBody>
      </p:sp>
      <p:sp>
        <p:nvSpPr>
          <p:cNvPr id="31" name="TextBox 30"/>
          <p:cNvSpPr txBox="1"/>
          <p:nvPr/>
        </p:nvSpPr>
        <p:spPr>
          <a:xfrm rot="2187747">
            <a:off x="4187493" y="3877945"/>
            <a:ext cx="4180064" cy="36046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Univariate 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Marginals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37073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6368921" y="3140968"/>
                <a:ext cx="2811591" cy="818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~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921" y="3140968"/>
                <a:ext cx="2811591" cy="8188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-1" y="4026546"/>
                <a:ext cx="3525384" cy="818879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1,2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026546"/>
                <a:ext cx="3525384" cy="8188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Elbow Connector 46"/>
          <p:cNvCxnSpPr>
            <a:stCxn id="46" idx="3"/>
            <a:endCxn id="45" idx="1"/>
          </p:cNvCxnSpPr>
          <p:nvPr/>
        </p:nvCxnSpPr>
        <p:spPr bwMode="auto">
          <a:xfrm rot="16200000" flipH="1">
            <a:off x="1372411" y="4475809"/>
            <a:ext cx="452398" cy="98714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6408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:\project\stars\workspace\RND\SB-RND-ACT-006-13\WD41\projects\temp\wd41-all\figures\defense\figures\plotEnsPri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" y="1645200"/>
            <a:ext cx="8047037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Constraining the Prior </a:t>
            </a:r>
            <a:r>
              <a:rPr lang="en-US" dirty="0"/>
              <a:t>U</a:t>
            </a:r>
            <a:r>
              <a:rPr lang="en-US" dirty="0" smtClean="0"/>
              <a:t>ncertainty </a:t>
            </a:r>
            <a:r>
              <a:rPr lang="en-US" dirty="0"/>
              <a:t>R</a:t>
            </a:r>
            <a:r>
              <a:rPr lang="en-US" dirty="0" smtClean="0"/>
              <a:t>ange of </a:t>
            </a:r>
            <a:br>
              <a:rPr lang="en-US" dirty="0" smtClean="0"/>
            </a:br>
            <a:r>
              <a:rPr lang="en-US" dirty="0" smtClean="0"/>
              <a:t>the Model Parameters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4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6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7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8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3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4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7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8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9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prior uncertainty of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model parameters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blipFill rotWithShape="1">
                <a:blip r:embed="rId20"/>
                <a:stretch>
                  <a:fillRect l="-5639" t="-8901" r="-1504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196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:\project\stars\workspace\RND\SB-RND-ACT-006-13\WD41\projects\temp\wd41-all\figures\defense\figures\plotEnsDPDiscCent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6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4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6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7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8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3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4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7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8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9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based on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pressure drop data only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blipFill rotWithShape="1">
                <a:blip r:embed="rId20"/>
                <a:stretch>
                  <a:fillRect l="-5639" t="-8901" r="-1316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992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W:\project\stars\workspace\RND\SB-RND-ACT-006-13\WD41\projects\temp\wd41-all\figures\defense\figures\plotEnsAllDiscCente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/>
              <a:t>: Considering multiple types of data helps constrain the parameters uncertainty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4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6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7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8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3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4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7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8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9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based on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all types of data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241378" cy="1159966"/>
              </a:xfrm>
              <a:prstGeom prst="rect">
                <a:avLst/>
              </a:prstGeom>
              <a:blipFill rotWithShape="1">
                <a:blip r:embed="rId20"/>
                <a:stretch>
                  <a:fillRect l="-5639" t="-8901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268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:\project\stars\workspace\RND\SB-RND-ACT-006-13\WD41\projects\temp\wd41-all\figures\defense\figures\plotTraceUQPosteriorAllDiscCenteredTC2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"/>
          <a:stretch/>
        </p:blipFill>
        <p:spPr bwMode="auto">
          <a:xfrm>
            <a:off x="179512" y="2279914"/>
            <a:ext cx="8843963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444208" y="6032115"/>
            <a:ext cx="216024" cy="216024"/>
          </a:xfrm>
          <a:prstGeom prst="rect">
            <a:avLst/>
          </a:prstGeom>
          <a:solidFill>
            <a:srgbClr val="6868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388" y="5635203"/>
            <a:ext cx="8066087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Posterior Samples are Correlated</a:t>
            </a:r>
            <a:br>
              <a:rPr lang="en-US" dirty="0" smtClean="0"/>
            </a:br>
            <a:r>
              <a:rPr lang="en-US" dirty="0" smtClean="0"/>
              <a:t>(i.e., </a:t>
            </a:r>
            <a:r>
              <a:rPr lang="en-US" dirty="0"/>
              <a:t>a</a:t>
            </a:r>
            <a:r>
              <a:rPr lang="en-US" dirty="0" smtClean="0"/>
              <a:t> set of “collectively-fitted” values)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6444208" y="5716009"/>
            <a:ext cx="216024" cy="216024"/>
          </a:xfrm>
          <a:prstGeom prst="rect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44208" y="6360534"/>
            <a:ext cx="216024" cy="216024"/>
          </a:xfrm>
          <a:prstGeom prst="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1035934" y="3800774"/>
            <a:ext cx="2687146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7387" y="2686069"/>
            <a:ext cx="2606501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Middle assembly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91391" y="2683027"/>
            <a:ext cx="2606501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Top assembly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7088" y="1557338"/>
            <a:ext cx="7345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Uncertainty propagation on FEBA Test. No. 216 (the calibration data) based on 1’000 Monte Carlo samples.</a:t>
            </a:r>
            <a:endParaRPr lang="en-US" sz="20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4248" y="5685757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Prior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04248" y="6314016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Posterior, Correlated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5984685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Posterior, Independent</a:t>
            </a:r>
          </a:p>
        </p:txBody>
      </p:sp>
    </p:spTree>
    <p:extLst>
      <p:ext uri="{BB962C8B-B14F-4D97-AF65-F5344CB8AC3E}">
        <p14:creationId xmlns:p14="http://schemas.microsoft.com/office/powerpoint/2010/main" val="2441401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:\project\stars\workspace\RND\SB-RND-ACT-006-13\WD41\projects\temp\wd41-all\figures\defense\figures\plotEnsAllNoDiscNo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Posterior without Model Bias T</a:t>
            </a:r>
            <a:r>
              <a:rPr lang="en-US" dirty="0"/>
              <a:t>erm</a:t>
            </a:r>
            <a:br>
              <a:rPr lang="en-US" dirty="0"/>
            </a:br>
            <a:r>
              <a:rPr lang="en-US" dirty="0"/>
              <a:t>Some nominal parameter </a:t>
            </a:r>
            <a:r>
              <a:rPr lang="en-US" dirty="0" smtClean="0"/>
              <a:t>are outside 95</a:t>
            </a:r>
            <a:r>
              <a:rPr lang="en-US" dirty="0"/>
              <a:t>% </a:t>
            </a:r>
            <a:r>
              <a:rPr lang="en-US" dirty="0" smtClean="0"/>
              <a:t>CIs*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578773" y="1557338"/>
            <a:ext cx="3398934" cy="13129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all types of data,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w/o Model Bias Term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949604" y="3767309"/>
            <a:ext cx="2158900" cy="3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*Credible intervals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3061166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r>
              <a:rPr lang="en-US" dirty="0"/>
              <a:t>: </a:t>
            </a:r>
            <a:r>
              <a:rPr lang="en-US" dirty="0" smtClean="0"/>
              <a:t>Calibration without Model Bias Term</a:t>
            </a:r>
            <a:br>
              <a:rPr lang="en-US" dirty="0" smtClean="0"/>
            </a:br>
            <a:r>
              <a:rPr lang="en-US" dirty="0" smtClean="0"/>
              <a:t>Uncertainty propagation on FEBA Test No. 216</a:t>
            </a:r>
            <a:endParaRPr lang="en-US" dirty="0"/>
          </a:p>
        </p:txBody>
      </p:sp>
      <p:pic>
        <p:nvPicPr>
          <p:cNvPr id="3077" name="Picture 5" descr="W:\project\stars\workspace\RND\SB-RND-ACT-006-13\WD41\projects\temp\wd41-all\figures\defense\figures\plotTraceUQPosteriorAllNoDiscNoBCTC2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556792"/>
            <a:ext cx="6408711" cy="262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W:\project\stars\workspace\RND\SB-RND-ACT-006-13\WD41\projects\temp\wd41-all\figures\defense\figures\plotTraceUQPosteriorAllNoDiscNoBCCO2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176762"/>
            <a:ext cx="2464867" cy="246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047743" y="3910205"/>
            <a:ext cx="6188553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-164427" y="2621235"/>
            <a:ext cx="201580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89691" y="6358477"/>
            <a:ext cx="2030754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-155341" y="5024758"/>
            <a:ext cx="201580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Liquid Carryover [kg]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236296" y="2257941"/>
            <a:ext cx="1872779" cy="10064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S</a:t>
            </a: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ignificant effect at the top of the assembly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20445" y="4566144"/>
            <a:ext cx="2503683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Allowing large change to parameters</a:t>
            </a:r>
            <a:b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improve prediction on the liquid carryover 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444208" y="6032115"/>
            <a:ext cx="216024" cy="216024"/>
          </a:xfrm>
          <a:prstGeom prst="rect">
            <a:avLst/>
          </a:prstGeom>
          <a:solidFill>
            <a:srgbClr val="68686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444208" y="5716009"/>
            <a:ext cx="216024" cy="216024"/>
          </a:xfrm>
          <a:prstGeom prst="rect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444208" y="6360534"/>
            <a:ext cx="216024" cy="216024"/>
          </a:xfrm>
          <a:prstGeom prst="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04248" y="5685757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Prior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804248" y="6314016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Posterior, Correlated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04248" y="5984685"/>
            <a:ext cx="2304256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Posterior, Independent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31640" y="1844824"/>
            <a:ext cx="1888805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Middle assembly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292080" y="1841782"/>
            <a:ext cx="1888805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Top assembly</a:t>
            </a:r>
          </a:p>
        </p:txBody>
      </p:sp>
    </p:spTree>
    <p:extLst>
      <p:ext uri="{BB962C8B-B14F-4D97-AF65-F5344CB8AC3E}">
        <p14:creationId xmlns:p14="http://schemas.microsoft.com/office/powerpoint/2010/main" val="1095455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riped Right Arrow 25"/>
          <p:cNvSpPr/>
          <p:nvPr/>
        </p:nvSpPr>
        <p:spPr bwMode="auto">
          <a:xfrm>
            <a:off x="5796136" y="4512248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6216" y="4451510"/>
            <a:ext cx="2448843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Narrower, correlated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posterior uncertainties</a:t>
            </a:r>
          </a:p>
        </p:txBody>
      </p:sp>
      <p:sp>
        <p:nvSpPr>
          <p:cNvPr id="29" name="Rectangle: Rounded Corners 9"/>
          <p:cNvSpPr/>
          <p:nvPr/>
        </p:nvSpPr>
        <p:spPr bwMode="auto">
          <a:xfrm>
            <a:off x="815443" y="5733256"/>
            <a:ext cx="2172952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31840" y="5589240"/>
            <a:ext cx="2503335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 prior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02074" y="5589240"/>
            <a:ext cx="331293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Propagate posterior uncertainties for different experimental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3696976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Different Calibration Results: </a:t>
            </a:r>
            <a:r>
              <a:rPr lang="en-US" dirty="0" err="1" smtClean="0"/>
              <a:t>Informativeness</a:t>
            </a:r>
            <a:r>
              <a:rPr lang="en-US" dirty="0" smtClean="0"/>
              <a:t> vs. Calibration Score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7088" y="1557338"/>
            <a:ext cx="7345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Two scores to summarize and compare results of uncertainty propagation using different posterior samples w.r.t to the prior</a:t>
            </a:r>
            <a:endParaRPr lang="en-US" sz="2000" dirty="0">
              <a:latin typeface="+mn-lt"/>
            </a:endParaRPr>
          </a:p>
        </p:txBody>
      </p:sp>
      <p:pic>
        <p:nvPicPr>
          <p:cNvPr id="2050" name="Picture 2" descr="W:\project\stars\workspace\RND\SB-RND-ACT-006-13\WD41\projects\temp\wd41-all\figures\defense\figures\calibinfo_triangul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33813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119512" y="2708920"/>
                <a:ext cx="4412927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Inf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Y</m:t>
                          </m:r>
                        </m:sub>
                      </m:sSub>
                      <m:r>
                        <a:rPr lang="en-US" sz="2000" b="0" i="0" kern="1000" spc="30" smtClean="0">
                          <a:latin typeface="Cambria Math"/>
                          <a:cs typeface="Franklin Gothic Book"/>
                        </a:rPr>
                        <m:t>=1−</m:t>
                      </m:r>
                      <m:f>
                        <m:fPr>
                          <m:ctrlPr>
                            <a:rPr lang="en-US" sz="2000" b="0" kern="1000" spc="30" smtClean="0">
                              <a:latin typeface="Cambria Math"/>
                              <a:cs typeface="Franklin Gothic Book"/>
                            </a:rPr>
                          </m:ctrlPr>
                        </m:fPr>
                        <m:num>
                          <m: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b="0" kern="1000" spc="30" smtClean="0">
                              <a:latin typeface="Cambria Math"/>
                              <a:cs typeface="Franklin Gothic Book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UU</m:t>
                          </m:r>
                          <m:sSub>
                            <m:sSubPr>
                              <m:ctrlPr>
                                <a:rPr lang="en-US" sz="2000" b="0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post</m:t>
                              </m:r>
                              <m: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LU</m:t>
                          </m:r>
                          <m:sSub>
                            <m:sSubPr>
                              <m:ctrlPr>
                                <a:rPr lang="en-US" sz="2000" b="0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post</m:t>
                              </m:r>
                              <m: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.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UU</m:t>
                          </m:r>
                          <m:sSub>
                            <m:sSubPr>
                              <m:ctrlPr>
                                <a:rPr lang="en-US" sz="2000" b="0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prior</m:t>
                              </m:r>
                            </m:sub>
                          </m:sSub>
                          <m: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LU</m:t>
                          </m:r>
                          <m:sSub>
                            <m:sSubPr>
                              <m:ctrlPr>
                                <a:rPr lang="en-US" sz="2000" b="0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prior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1000" spc="30" dirty="0" err="1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12" y="2708920"/>
                <a:ext cx="4412927" cy="9144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860032" y="3717032"/>
            <a:ext cx="3823686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LUB</a:t>
            </a:r>
            <a:r>
              <a:rPr lang="en-US" sz="2000" kern="1000" spc="30" dirty="0" smtClean="0">
                <a:latin typeface="+mn-lt"/>
                <a:cs typeface="Franklin Gothic Book"/>
              </a:rPr>
              <a:t>: Lower Uncertainty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328467" y="4221088"/>
                <a:ext cx="2886816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>
                    <a:latin typeface="+mn-lt"/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 kern="1000" spc="30" dirty="0">
                        <a:latin typeface="+mn-lt"/>
                        <a:cs typeface="Franklin Gothic Book"/>
                      </a:rPr>
                      <m:t>2.5</m:t>
                    </m:r>
                    <m:r>
                      <m:rPr>
                        <m:sty m:val="p"/>
                      </m:rPr>
                      <a:rPr lang="en-US" sz="1800" kern="1000" spc="30" baseline="30000" dirty="0">
                        <a:latin typeface="+mn-lt"/>
                        <a:cs typeface="Franklin Gothic Book"/>
                      </a:rPr>
                      <m:t>th</m:t>
                    </m:r>
                  </m:oMath>
                </a14:m>
                <a:r>
                  <a:rPr lang="en-US" sz="1800" kern="1000" spc="30" dirty="0">
                    <a:latin typeface="+mn-lt"/>
                    <a:cs typeface="Franklin Gothic Book"/>
                  </a:rPr>
                  <a:t> prediction percentile)</a:t>
                </a: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467" y="4221088"/>
                <a:ext cx="2886816" cy="381066"/>
              </a:xfrm>
              <a:prstGeom prst="rect">
                <a:avLst/>
              </a:prstGeom>
              <a:blipFill rotWithShape="1">
                <a:blip r:embed="rId5"/>
                <a:stretch>
                  <a:fillRect l="-1688" t="-4762" r="-147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5262423" y="4992150"/>
                <a:ext cx="3018903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>
                    <a:latin typeface="+mn-lt"/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 kern="1000" spc="30" dirty="0">
                        <a:latin typeface="+mn-lt"/>
                        <a:cs typeface="Franklin Gothic Book"/>
                      </a:rPr>
                      <m:t>97.5</m:t>
                    </m:r>
                    <m:r>
                      <m:rPr>
                        <m:sty m:val="p"/>
                      </m:rPr>
                      <a:rPr lang="en-US" sz="1800" kern="1000" spc="30" baseline="30000" dirty="0">
                        <a:latin typeface="+mn-lt"/>
                        <a:cs typeface="Franklin Gothic Book"/>
                      </a:rPr>
                      <m:t>th</m:t>
                    </m:r>
                  </m:oMath>
                </a14:m>
                <a:r>
                  <a:rPr lang="en-US" sz="1800" kern="1000" spc="30" dirty="0">
                    <a:latin typeface="+mn-lt"/>
                    <a:cs typeface="Franklin Gothic Book"/>
                  </a:rPr>
                  <a:t> prediction percentile)</a:t>
                </a: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423" y="4992150"/>
                <a:ext cx="3018903" cy="381066"/>
              </a:xfrm>
              <a:prstGeom prst="rect">
                <a:avLst/>
              </a:prstGeom>
              <a:blipFill rotWithShape="1">
                <a:blip r:embed="rId6"/>
                <a:stretch>
                  <a:fillRect l="-1616" t="-4839" r="-161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860032" y="4434021"/>
            <a:ext cx="3823686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>
                <a:latin typeface="+mn-lt"/>
                <a:cs typeface="Franklin Gothic Book"/>
              </a:rPr>
              <a:t>U</a:t>
            </a:r>
            <a:r>
              <a:rPr lang="en-US" sz="2000" b="1" kern="1000" spc="30" dirty="0" smtClean="0">
                <a:latin typeface="+mn-lt"/>
                <a:cs typeface="Franklin Gothic Book"/>
              </a:rPr>
              <a:t>UB</a:t>
            </a:r>
            <a:r>
              <a:rPr lang="en-US" sz="2000" kern="1000" spc="30" dirty="0" smtClean="0">
                <a:latin typeface="+mn-lt"/>
                <a:cs typeface="Franklin Gothic Book"/>
              </a:rPr>
              <a:t>: Upper Uncertainty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535652" y="2394961"/>
                <a:ext cx="3276708" cy="3108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Informativeness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for output </a:t>
                </a:r>
                <a14:m>
                  <m:oMath xmlns:m="http://schemas.openxmlformats.org/officeDocument/2006/math">
                    <m:r>
                      <a:rPr lang="en-US" sz="2000" b="0" i="1" kern="1000" spc="30" smtClean="0">
                        <a:latin typeface="Cambria Math"/>
                        <a:cs typeface="Franklin Gothic Book"/>
                      </a:rPr>
                      <m:t>𝑦</m:t>
                    </m:r>
                  </m:oMath>
                </a14:m>
                <a:endParaRPr lang="en-US" sz="20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52" y="2394961"/>
                <a:ext cx="3276708" cy="310883"/>
              </a:xfrm>
              <a:prstGeom prst="rect">
                <a:avLst/>
              </a:prstGeom>
              <a:blipFill rotWithShape="1">
                <a:blip r:embed="rId7"/>
                <a:stretch>
                  <a:fillRect l="-4647" t="-25490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827088" y="5671206"/>
                <a:ext cx="13918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0" spc="30">
                              <a:latin typeface="Cambria Math"/>
                              <a:cs typeface="Franklin Gothic Book"/>
                            </a:rPr>
                            <m:t>Inf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kern="1000" spc="30">
                              <a:latin typeface="Cambria Math"/>
                              <a:cs typeface="Franklin Gothic Book"/>
                            </a:rPr>
                            <m:t>Y</m:t>
                          </m:r>
                        </m:sub>
                      </m:sSub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=0.5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5671206"/>
                <a:ext cx="1391856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827088" y="6117681"/>
                <a:ext cx="13918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kern="1000" spc="30">
                              <a:latin typeface="Cambria Math"/>
                              <a:cs typeface="Franklin Gothic Book"/>
                            </a:rPr>
                            <m:t>Inf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kern="1000" spc="30">
                              <a:latin typeface="Cambria Math"/>
                              <a:cs typeface="Franklin Gothic Book"/>
                            </a:rPr>
                            <m:t>Y</m:t>
                          </m:r>
                        </m:sub>
                      </m:sSub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=1.0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6117681"/>
                <a:ext cx="1391856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2411759" y="5663653"/>
            <a:ext cx="6697315" cy="40766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Posterior prediction uncertainty </a:t>
            </a:r>
            <a:r>
              <a:rPr lang="en-US" sz="2000" b="1" kern="1000" spc="30" dirty="0" smtClean="0">
                <a:latin typeface="+mn-lt"/>
                <a:cs typeface="Franklin Gothic Book"/>
              </a:rPr>
              <a:t>is equal to</a:t>
            </a:r>
            <a:r>
              <a:rPr lang="en-US" sz="2000" kern="1000" spc="30" dirty="0" smtClean="0">
                <a:latin typeface="+mn-lt"/>
                <a:cs typeface="Franklin Gothic Book"/>
              </a:rPr>
              <a:t> that of the prior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90022" y="6117681"/>
            <a:ext cx="4945344" cy="40766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No posterior prediction uncertainty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7311387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W:\project\stars\workspace\RND\SB-RND-ACT-006-13\WD41\projects\temp\wd41-all\figures\defense\figures\calibinfo_cali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4" y="2492896"/>
            <a:ext cx="4146711" cy="238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Different Calibration Results: </a:t>
            </a:r>
            <a:r>
              <a:rPr lang="en-US" dirty="0" err="1" smtClean="0"/>
              <a:t>Informativeness</a:t>
            </a:r>
            <a:r>
              <a:rPr lang="en-US" dirty="0" smtClean="0"/>
              <a:t> vs. Calibration Score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088" y="1557338"/>
            <a:ext cx="7345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Two scores to summarize and compare results of uncertainty propagation using different posterior samples w.r.t to the prior</a:t>
            </a:r>
            <a:endParaRPr lang="en-US" sz="2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535652" y="2394961"/>
                <a:ext cx="3348716" cy="3108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Calibration Score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for output </a:t>
                </a:r>
                <a14:m>
                  <m:oMath xmlns:m="http://schemas.openxmlformats.org/officeDocument/2006/math">
                    <m:r>
                      <a:rPr lang="en-US" sz="2000" b="0" i="1" kern="1000" spc="30" smtClean="0">
                        <a:latin typeface="Cambria Math"/>
                        <a:cs typeface="Franklin Gothic Book"/>
                      </a:rPr>
                      <m:t>𝑦</m:t>
                    </m:r>
                  </m:oMath>
                </a14:m>
                <a:endParaRPr lang="en-US" sz="20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52" y="2394961"/>
                <a:ext cx="3348716" cy="310883"/>
              </a:xfrm>
              <a:prstGeom prst="rect">
                <a:avLst/>
              </a:prstGeom>
              <a:blipFill rotWithShape="1">
                <a:blip r:embed="rId4"/>
                <a:stretch>
                  <a:fillRect l="-4554" t="-25490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827088" y="5671206"/>
                <a:ext cx="14271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Cal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kern="1000" spc="30">
                              <a:latin typeface="Cambria Math"/>
                              <a:cs typeface="Franklin Gothic Book"/>
                            </a:rPr>
                            <m:t>Y</m:t>
                          </m:r>
                        </m:sub>
                      </m:sSub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=0.0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5671206"/>
                <a:ext cx="1427122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827088" y="6117681"/>
                <a:ext cx="14271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Cal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kern="1000" spc="30">
                              <a:latin typeface="Cambria Math"/>
                              <a:cs typeface="Franklin Gothic Book"/>
                            </a:rPr>
                            <m:t>Y</m:t>
                          </m:r>
                        </m:sub>
                      </m:sSub>
                      <m:r>
                        <a:rPr lang="en-US" sz="2000" b="0" i="1" kern="1000" spc="30" smtClean="0">
                          <a:latin typeface="Cambria Math"/>
                          <a:cs typeface="Franklin Gothic Book"/>
                        </a:rPr>
                        <m:t>=1.0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6117681"/>
                <a:ext cx="1427122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411759" y="5663653"/>
            <a:ext cx="6697315" cy="40766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Experimental data </a:t>
            </a:r>
            <a:r>
              <a:rPr lang="en-US" sz="2000" b="1" kern="1000" spc="30" dirty="0" smtClean="0">
                <a:latin typeface="+mn-lt"/>
                <a:cs typeface="Franklin Gothic Book"/>
              </a:rPr>
              <a:t>falls outside </a:t>
            </a:r>
            <a:r>
              <a:rPr lang="en-US" sz="2000" kern="1000" spc="30" dirty="0" smtClean="0">
                <a:latin typeface="+mn-lt"/>
                <a:cs typeface="Franklin Gothic Book"/>
              </a:rPr>
              <a:t>the uncertainty band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0021" y="6117681"/>
            <a:ext cx="6502457" cy="40766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Experimental data matches the reference value </a:t>
            </a:r>
            <a:r>
              <a:rPr lang="en-US" sz="2000" b="1" kern="1000" spc="30" dirty="0" smtClean="0">
                <a:latin typeface="+mn-lt"/>
                <a:cs typeface="Franklin Gothic Book"/>
              </a:rPr>
              <a:t>exactly</a:t>
            </a:r>
            <a:endParaRPr lang="en-US" sz="2000" b="1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119512" y="2708920"/>
                <a:ext cx="4412927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Cal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kern="1000" spc="30" smtClean="0">
                              <a:latin typeface="Cambria Math"/>
                              <a:cs typeface="Franklin Gothic Book"/>
                            </a:rPr>
                            <m:t>Y</m:t>
                          </m:r>
                        </m:sub>
                      </m:sSub>
                      <m:r>
                        <a:rPr lang="en-US" sz="2000" b="0" i="0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sSub>
                        <m:sSubPr>
                          <m:ctrlPr>
                            <a:rPr lang="en-US" sz="20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sSubPr>
                        <m:e>
                          <m:r>
                            <a:rPr lang="en-US" sz="2000" b="0" i="1" kern="1000" spc="30" smtClean="0">
                              <a:latin typeface="Cambria Math"/>
                              <a:cs typeface="Franklin Gothic Book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kern="1000" spc="30" smtClean="0">
                              <a:latin typeface="Cambria Math"/>
                              <a:cs typeface="Franklin Gothic Book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0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kern="1000" spc="30" smtClean="0">
                                  <a:latin typeface="Cambria Math"/>
                                  <a:cs typeface="Franklin Gothic Book"/>
                                </a:rPr>
                                <m:t>exp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kern="1000" spc="30" dirty="0" err="1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12" y="2708920"/>
                <a:ext cx="4412927" cy="9144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Isosceles Triangle 16"/>
          <p:cNvSpPr/>
          <p:nvPr/>
        </p:nvSpPr>
        <p:spPr bwMode="auto">
          <a:xfrm>
            <a:off x="6640317" y="402275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>
            <a:off x="6640315" y="3335444"/>
            <a:ext cx="124101" cy="106984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641248" y="4022753"/>
            <a:ext cx="281159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The height of the experimental data in the information triangle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827088" y="4688152"/>
                <a:ext cx="3823686" cy="7695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kern="1000" spc="30" smtClean="0">
                            <a:latin typeface="Cambria Math"/>
                            <a:cs typeface="Franklin Gothic Book"/>
                          </a:rPr>
                        </m:ctrlPr>
                      </m:sSubPr>
                      <m:e>
                        <m:r>
                          <a:rPr lang="en-US" sz="2000" b="0" i="1" kern="1000" spc="30" smtClean="0">
                            <a:latin typeface="Cambria Math"/>
                            <a:cs typeface="Franklin Gothic Book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kern="1000" spc="30" smtClean="0">
                            <a:latin typeface="Cambria Math"/>
                            <a:cs typeface="Franklin Gothic Book"/>
                          </a:rPr>
                          <m:t>ref</m:t>
                        </m:r>
                      </m:sub>
                    </m:sSub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: Reference value</a:t>
                </a: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4688152"/>
                <a:ext cx="3823686" cy="769550"/>
              </a:xfrm>
              <a:prstGeom prst="rect">
                <a:avLst/>
              </a:prstGeom>
              <a:blipFill rotWithShape="1">
                <a:blip r:embed="rId8"/>
                <a:stretch>
                  <a:fillRect l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1295523" y="5192208"/>
                <a:ext cx="3687997" cy="397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latin typeface="+mn-lt"/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 kern="1000" spc="30" dirty="0" smtClean="0">
                        <a:latin typeface="Cambria Math"/>
                        <a:cs typeface="Franklin Gothic Book"/>
                      </a:rPr>
                      <m:t>5</m:t>
                    </m:r>
                    <m:r>
                      <a:rPr lang="en-US" sz="1800" b="0" i="0" kern="1000" spc="30" dirty="0" smtClean="0">
                        <a:latin typeface="Cambria Math"/>
                        <a:cs typeface="Franklin Gothic Book"/>
                      </a:rPr>
                      <m:t>0</m:t>
                    </m:r>
                    <m:r>
                      <m:rPr>
                        <m:sty m:val="p"/>
                      </m:rPr>
                      <a:rPr lang="en-US" sz="1800" kern="1000" spc="30" baseline="30000" dirty="0">
                        <a:latin typeface="+mn-lt"/>
                        <a:cs typeface="Franklin Gothic Book"/>
                      </a:rPr>
                      <m:t>th</m:t>
                    </m:r>
                  </m:oMath>
                </a14:m>
                <a:r>
                  <a:rPr lang="en-US" sz="1800" kern="1000" spc="30" dirty="0">
                    <a:latin typeface="+mn-lt"/>
                    <a:cs typeface="Franklin Gothic Book"/>
                  </a:rPr>
                  <a:t> prediction </a:t>
                </a:r>
                <a:r>
                  <a:rPr lang="en-US" sz="1800" kern="1000" spc="30" dirty="0" smtClean="0">
                    <a:latin typeface="+mn-lt"/>
                    <a:cs typeface="Franklin Gothic Book"/>
                  </a:rPr>
                  <a:t>percentile; median)</a:t>
                </a:r>
                <a:endParaRPr lang="en-US" sz="1800" kern="1000" spc="30" dirty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23" y="5192208"/>
                <a:ext cx="3687997" cy="397032"/>
              </a:xfrm>
              <a:prstGeom prst="rect">
                <a:avLst/>
              </a:prstGeom>
              <a:blipFill rotWithShape="1">
                <a:blip r:embed="rId9"/>
                <a:stretch>
                  <a:fillRect l="-1488" t="-4615" r="-82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>
            <a:stCxn id="18" idx="3"/>
            <a:endCxn id="17" idx="0"/>
          </p:cNvCxnSpPr>
          <p:nvPr/>
        </p:nvCxnSpPr>
        <p:spPr bwMode="auto">
          <a:xfrm>
            <a:off x="6702366" y="3442428"/>
            <a:ext cx="2" cy="5803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7950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W:\project\stars\workspace\RND\SB-RND-ACT-006-13\WD41\projects\temp\wd41-all\wd41-defense\figures\figures\postCHFReg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99" y="1651879"/>
            <a:ext cx="3390004" cy="49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Model Parameters:</a:t>
            </a:r>
            <a:br>
              <a:rPr lang="en-US" dirty="0" smtClean="0"/>
            </a:br>
            <a:r>
              <a:rPr lang="en-US" dirty="0" smtClean="0"/>
              <a:t>post-Critical Heat Flux (CHF) Flow Regimes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0648" y="1697149"/>
            <a:ext cx="2087856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(Steam </a:t>
            </a:r>
            <a:r>
              <a:rPr lang="en-US" sz="18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C</a:t>
            </a: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onvection)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1144" y="2320894"/>
            <a:ext cx="2087360" cy="12988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Dispersed Flow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(DFFB)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1144" y="3619717"/>
            <a:ext cx="2087360" cy="8336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err="1" smtClean="0">
                <a:latin typeface="+mn-lt"/>
                <a:cs typeface="Franklin Gothic Book"/>
              </a:rPr>
              <a:t>Interpolatory</a:t>
            </a:r>
            <a:r>
              <a:rPr lang="en-US" sz="2000" kern="1000" spc="30" dirty="0" smtClean="0">
                <a:latin typeface="+mn-lt"/>
                <a:cs typeface="Franklin Gothic Book"/>
              </a:rPr>
              <a:t/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(Inverted Slug)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1682" y="4453382"/>
            <a:ext cx="2066822" cy="1179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Inverted Annular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(IAFB)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1143" y="5633262"/>
            <a:ext cx="2087361" cy="38339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Transition Boiling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0646" y="5973607"/>
            <a:ext cx="2087857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(Nucleate Boiling)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7584" y="1414463"/>
            <a:ext cx="5040560" cy="5110880"/>
            <a:chOff x="4211960" y="1414464"/>
            <a:chExt cx="5040560" cy="5110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Gas</m:t>
                            </m:r>
                          </m:e>
                        </m:d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Liquid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nt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 bwMode="auto">
            <a:xfrm>
              <a:off x="6662836" y="2093394"/>
              <a:ext cx="573460" cy="27564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3072" y="1484784"/>
              <a:ext cx="125546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Mass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23073" y="2582039"/>
              <a:ext cx="139279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Momentum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11960" y="4012881"/>
              <a:ext cx="1266575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Energy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5478536" y="3509880"/>
              <a:ext cx="677640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6345389" y="3509880"/>
              <a:ext cx="486240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7968241" y="3509880"/>
              <a:ext cx="708214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5447171" y="5373216"/>
              <a:ext cx="603402" cy="332560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6300192" y="5373216"/>
              <a:ext cx="531437" cy="332559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5447171" y="5772048"/>
              <a:ext cx="709005" cy="272594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516216" y="5705775"/>
              <a:ext cx="1080120" cy="354969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7236296" y="1414464"/>
              <a:ext cx="1656754" cy="45005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+mn-lt"/>
                </a:rPr>
                <a:t>Closure Laws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236296" y="1844825"/>
              <a:ext cx="1656754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Parametric</a:t>
              </a:r>
            </a:p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models</a:t>
              </a:r>
              <a:endParaRPr lang="en-US" kern="1000" spc="30" dirty="0">
                <a:solidFill>
                  <a:srgbClr val="505050"/>
                </a:solidFill>
                <a:cs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921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W:\project\stars\workspace\RND\SB-RND-ACT-006-13\WD41\projects\temp\wd41-all\figures\defense\figures\plotCalibInfoInit.pn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" t="10725" b="5560"/>
          <a:stretch/>
        </p:blipFill>
        <p:spPr bwMode="auto">
          <a:xfrm>
            <a:off x="684000" y="1668880"/>
            <a:ext cx="8424000" cy="411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 Uncertainties are </a:t>
            </a:r>
            <a:r>
              <a:rPr lang="en-US" dirty="0"/>
              <a:t>M</a:t>
            </a:r>
            <a:r>
              <a:rPr lang="en-US" dirty="0" smtClean="0"/>
              <a:t>ore Informative but can be Much </a:t>
            </a:r>
            <a:r>
              <a:rPr lang="en-US" dirty="0"/>
              <a:t>L</a:t>
            </a:r>
            <a:r>
              <a:rPr lang="en-US" dirty="0" smtClean="0"/>
              <a:t>ess “calibrated”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971600" y="1305956"/>
                <a:ext cx="1671740" cy="39485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  <a:ea typeface="Cambria Math"/>
                      </a:rPr>
                      <m:t>↑</m:t>
                    </m:r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305956"/>
                <a:ext cx="1671740" cy="394852"/>
              </a:xfrm>
              <a:prstGeom prst="rect">
                <a:avLst/>
              </a:prstGeom>
              <a:blipFill rotWithShape="1">
                <a:blip r:embed="rId4"/>
                <a:stretch>
                  <a:fillRect t="-7692" b="-1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16200000">
            <a:off x="-1280813" y="3593180"/>
            <a:ext cx="3672509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Calibration Score [-]</a:t>
            </a:r>
            <a:endParaRPr lang="en-US" sz="2000" b="1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555776" y="1305956"/>
                <a:ext cx="1671740" cy="39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  <a:ea typeface="Cambria Math"/>
                          </a:rPr>
                          <m:t>↓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  <a:ea typeface="Cambria Math"/>
                      </a:rPr>
                      <m:t>↑</m:t>
                    </m:r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305956"/>
                <a:ext cx="1671740" cy="394852"/>
              </a:xfrm>
              <a:prstGeom prst="rect">
                <a:avLst/>
              </a:prstGeom>
              <a:blipFill rotWithShape="1">
                <a:blip r:embed="rId5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067944" y="1305956"/>
                <a:ext cx="1671740" cy="39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  <a:ea typeface="Cambria Math"/>
                          </a:rPr>
                          <m:t>↓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</a:t>
                </a:r>
                <a:r>
                  <a:rPr lang="en-US" sz="1750" dirty="0"/>
                  <a:t> </a:t>
                </a:r>
                <a14:m>
                  <m:oMath xmlns:m="http://schemas.openxmlformats.org/officeDocument/2006/math">
                    <m:r>
                      <a:rPr lang="en-US" sz="1750" i="1" dirty="0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175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75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5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75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305956"/>
                <a:ext cx="1671740" cy="394852"/>
              </a:xfrm>
              <a:prstGeom prst="rect">
                <a:avLst/>
              </a:prstGeom>
              <a:blipFill rotWithShape="1">
                <a:blip r:embed="rId6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652120" y="1305956"/>
                <a:ext cx="1671740" cy="39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  <a:ea typeface="Cambria Math"/>
                          </a:rPr>
                          <m:t>↑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  <a:ea typeface="Cambria Math"/>
                      </a:rPr>
                      <m:t>↑</m:t>
                    </m:r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305956"/>
                <a:ext cx="1671740" cy="394852"/>
              </a:xfrm>
              <a:prstGeom prst="rect">
                <a:avLst/>
              </a:prstGeom>
              <a:blipFill rotWithShape="1">
                <a:blip r:embed="rId7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148732" y="1305956"/>
                <a:ext cx="1671740" cy="39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  <a:ea typeface="Cambria Math"/>
                          </a:rPr>
                          <m:t>↑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732" y="1305956"/>
                <a:ext cx="1671740" cy="394852"/>
              </a:xfrm>
              <a:prstGeom prst="rect">
                <a:avLst/>
              </a:prstGeom>
              <a:blipFill rotWithShape="1">
                <a:blip r:embed="rId8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115616" y="5782413"/>
            <a:ext cx="7942581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900" b="1" kern="1000" spc="30" dirty="0" err="1" smtClean="0">
                <a:latin typeface="+mn-lt"/>
                <a:cs typeface="Franklin Gothic Book"/>
              </a:rPr>
              <a:t>Informativeness</a:t>
            </a:r>
            <a:r>
              <a:rPr lang="en-US" sz="1900" b="1" kern="1000" spc="30" dirty="0" smtClean="0">
                <a:latin typeface="+mn-lt"/>
                <a:cs typeface="Franklin Gothic Book"/>
              </a:rPr>
              <a:t> [-]</a:t>
            </a:r>
            <a:endParaRPr lang="en-US" sz="19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3933" y="6144866"/>
            <a:ext cx="2304256" cy="4527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Calibration Scheme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pic>
        <p:nvPicPr>
          <p:cNvPr id="17" name="Picture 2" descr="W:\project\stars\workspace\RND\SB-RND-ACT-006-13\WD41\projects\temp\wd41-all\figures\defense\figures\plotCalibInf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4" t="2609" r="50007" b="88785"/>
          <a:stretch/>
        </p:blipFill>
        <p:spPr bwMode="auto">
          <a:xfrm>
            <a:off x="5602025" y="6144866"/>
            <a:ext cx="1634271" cy="4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W:\project\stars\workspace\RND\SB-RND-ACT-006-13\WD41\projects\temp\wd41-all\figures\defense\figures\plotCalibInfo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0" t="2609" r="3527" b="88785"/>
          <a:stretch/>
        </p:blipFill>
        <p:spPr bwMode="auto">
          <a:xfrm>
            <a:off x="7227629" y="6145164"/>
            <a:ext cx="1513945" cy="4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89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</a:t>
            </a:r>
            <a:r>
              <a:rPr lang="en-US" dirty="0"/>
              <a:t>H</a:t>
            </a:r>
            <a:r>
              <a:rPr lang="en-US" dirty="0" smtClean="0"/>
              <a:t>ighly </a:t>
            </a:r>
            <a:r>
              <a:rPr lang="en-US" dirty="0"/>
              <a:t>C</a:t>
            </a:r>
            <a:r>
              <a:rPr lang="en-US" dirty="0" smtClean="0"/>
              <a:t>orrelated Parameter and Keeping it at </a:t>
            </a:r>
            <a:r>
              <a:rPr lang="en-US" dirty="0"/>
              <a:t>P</a:t>
            </a:r>
            <a:r>
              <a:rPr lang="en-US" dirty="0" smtClean="0"/>
              <a:t>rior </a:t>
            </a:r>
            <a:r>
              <a:rPr lang="en-US" dirty="0"/>
              <a:t>R</a:t>
            </a:r>
            <a:r>
              <a:rPr lang="en-US" dirty="0" smtClean="0"/>
              <a:t>ange Give a Compromise</a:t>
            </a:r>
            <a:endParaRPr lang="en-US" dirty="0"/>
          </a:p>
        </p:txBody>
      </p:sp>
      <p:pic>
        <p:nvPicPr>
          <p:cNvPr id="1026" name="Picture 2" descr="W:\project\stars\workspace\RND\SB-RND-ACT-006-13\WD41\projects\temp\wd41-all\figures\defense\figures\plotCalibInf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" t="13755" b="4868"/>
          <a:stretch/>
        </p:blipFill>
        <p:spPr bwMode="auto">
          <a:xfrm>
            <a:off x="684213" y="1598616"/>
            <a:ext cx="8424292" cy="42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971600" y="1305956"/>
                <a:ext cx="1671740" cy="39485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  <a:ea typeface="Cambria Math"/>
                      </a:rPr>
                      <m:t>↑</m:t>
                    </m:r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305956"/>
                <a:ext cx="1671740" cy="394852"/>
              </a:xfrm>
              <a:prstGeom prst="rect">
                <a:avLst/>
              </a:prstGeom>
              <a:blipFill rotWithShape="1">
                <a:blip r:embed="rId4"/>
                <a:stretch>
                  <a:fillRect t="-7692" b="-1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15616" y="5782413"/>
            <a:ext cx="7942581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900" b="1" kern="1000" spc="30" dirty="0" err="1" smtClean="0">
                <a:latin typeface="+mn-lt"/>
                <a:cs typeface="Franklin Gothic Book"/>
              </a:rPr>
              <a:t>Informativeness</a:t>
            </a:r>
            <a:r>
              <a:rPr lang="en-US" sz="1900" b="1" kern="1000" spc="30" dirty="0" smtClean="0">
                <a:latin typeface="+mn-lt"/>
                <a:cs typeface="Franklin Gothic Book"/>
              </a:rPr>
              <a:t> [-]</a:t>
            </a:r>
            <a:endParaRPr lang="en-US" sz="19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280813" y="3593180"/>
            <a:ext cx="3672509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Calibration Score [-]</a:t>
            </a:r>
            <a:endParaRPr lang="en-US" sz="2000" b="1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555776" y="1305956"/>
                <a:ext cx="1671740" cy="39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  <a:ea typeface="Cambria Math"/>
                          </a:rPr>
                          <m:t>↓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  <a:ea typeface="Cambria Math"/>
                      </a:rPr>
                      <m:t>↑</m:t>
                    </m:r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305956"/>
                <a:ext cx="1671740" cy="394852"/>
              </a:xfrm>
              <a:prstGeom prst="rect">
                <a:avLst/>
              </a:prstGeom>
              <a:blipFill rotWithShape="1">
                <a:blip r:embed="rId5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067944" y="1305956"/>
                <a:ext cx="1671740" cy="39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  <a:ea typeface="Cambria Math"/>
                          </a:rPr>
                          <m:t>↓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</a:t>
                </a:r>
                <a:r>
                  <a:rPr lang="en-US" sz="1750" dirty="0"/>
                  <a:t> </a:t>
                </a:r>
                <a14:m>
                  <m:oMath xmlns:m="http://schemas.openxmlformats.org/officeDocument/2006/math">
                    <m:r>
                      <a:rPr lang="en-US" sz="1750" i="1" dirty="0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175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75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5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75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1305956"/>
                <a:ext cx="1671740" cy="394852"/>
              </a:xfrm>
              <a:prstGeom prst="rect">
                <a:avLst/>
              </a:prstGeom>
              <a:blipFill rotWithShape="1">
                <a:blip r:embed="rId6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652120" y="1305956"/>
                <a:ext cx="1671740" cy="39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  <a:ea typeface="Cambria Math"/>
                          </a:rPr>
                          <m:t>↑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  <a:ea typeface="Cambria Math"/>
                      </a:rPr>
                      <m:t>↑</m:t>
                    </m:r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305956"/>
                <a:ext cx="1671740" cy="394852"/>
              </a:xfrm>
              <a:prstGeom prst="rect">
                <a:avLst/>
              </a:prstGeom>
              <a:blipFill rotWithShape="1">
                <a:blip r:embed="rId7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7148732" y="1305956"/>
                <a:ext cx="1671740" cy="394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  <a:ea typeface="Cambria Math"/>
                          </a:rPr>
                          <m:t>↑</m:t>
                        </m:r>
                        <m:r>
                          <a:rPr lang="en-US" sz="180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732" y="1305956"/>
                <a:ext cx="1671740" cy="394852"/>
              </a:xfrm>
              <a:prstGeom prst="rect">
                <a:avLst/>
              </a:prstGeom>
              <a:blipFill rotWithShape="1">
                <a:blip r:embed="rId8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51725" y="6144866"/>
            <a:ext cx="2304256" cy="4527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Calibration Scheme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pic>
        <p:nvPicPr>
          <p:cNvPr id="18" name="Picture 2" descr="W:\project\stars\workspace\RND\SB-RND-ACT-006-13\WD41\projects\temp\wd41-all\figures\defense\figures\plotCalibInf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4" t="2609" r="50007" b="88785"/>
          <a:stretch/>
        </p:blipFill>
        <p:spPr bwMode="auto">
          <a:xfrm>
            <a:off x="3729817" y="6144866"/>
            <a:ext cx="1634271" cy="4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W:\project\stars\workspace\RND\SB-RND-ACT-006-13\WD41\projects\temp\wd41-all\figures\defense\figures\plotCalibInf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0" t="2609" r="3527" b="88785"/>
          <a:stretch/>
        </p:blipFill>
        <p:spPr bwMode="auto">
          <a:xfrm>
            <a:off x="5329240" y="6145164"/>
            <a:ext cx="1513945" cy="4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:\project\stars\workspace\RND\SB-RND-ACT-006-13\WD41\projects\temp\wd41-all\figures\defense\figures\plotCalibInf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1" t="2609" r="21909" b="88785"/>
          <a:stretch/>
        </p:blipFill>
        <p:spPr bwMode="auto">
          <a:xfrm>
            <a:off x="6660232" y="6144866"/>
            <a:ext cx="2444817" cy="4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949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213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Conclusion: Demonstration of the Methodology on the FEBA TRACE Model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riped Right Arrow 25"/>
          <p:cNvSpPr/>
          <p:nvPr/>
        </p:nvSpPr>
        <p:spPr bwMode="auto">
          <a:xfrm>
            <a:off x="5796136" y="4512248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6216" y="4451510"/>
            <a:ext cx="2448844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Narrower, correlated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posterior uncertainties</a:t>
            </a:r>
          </a:p>
        </p:txBody>
      </p:sp>
      <p:sp>
        <p:nvSpPr>
          <p:cNvPr id="29" name="Rectangle: Rounded Corners 9"/>
          <p:cNvSpPr/>
          <p:nvPr/>
        </p:nvSpPr>
        <p:spPr bwMode="auto">
          <a:xfrm>
            <a:off x="815443" y="5733256"/>
            <a:ext cx="2172952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2" name="Striped Right Arrow 31"/>
          <p:cNvSpPr/>
          <p:nvPr/>
        </p:nvSpPr>
        <p:spPr bwMode="auto">
          <a:xfrm>
            <a:off x="5796136" y="5733405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6215" y="5589240"/>
            <a:ext cx="2592859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 posterior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  <a:r>
              <a:rPr lang="en-US" sz="2000" kern="1000" spc="30" dirty="0">
                <a:latin typeface="+mn-lt"/>
                <a:cs typeface="Franklin Gothic Book"/>
              </a:rPr>
              <a:t/>
            </a:r>
            <a:br>
              <a:rPr lang="en-US" sz="2000" kern="1000" spc="30" dirty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for all exp. conditions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31840" y="5589240"/>
            <a:ext cx="2503335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 prior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</a:p>
        </p:txBody>
      </p:sp>
    </p:spTree>
    <p:extLst>
      <p:ext uri="{BB962C8B-B14F-4D97-AF65-F5344CB8AC3E}">
        <p14:creationId xmlns:p14="http://schemas.microsoft.com/office/powerpoint/2010/main" val="4236682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3976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1311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 schaffen Wissen – heute für morgen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952824" cy="5577839"/>
          </a:xfrm>
        </p:spPr>
        <p:txBody>
          <a:bodyPr/>
          <a:lstStyle/>
          <a:p>
            <a:pPr marL="0" indent="0">
              <a:buNone/>
            </a:pPr>
            <a:r>
              <a:rPr lang="de-CH" b="1" dirty="0" err="1" smtClean="0"/>
              <a:t>Thank</a:t>
            </a:r>
            <a:r>
              <a:rPr lang="de-CH" b="1" dirty="0" smtClean="0"/>
              <a:t> </a:t>
            </a:r>
            <a:r>
              <a:rPr lang="de-CH" b="1" dirty="0" err="1" smtClean="0"/>
              <a:t>you</a:t>
            </a:r>
            <a:r>
              <a:rPr lang="de-CH" b="1" dirty="0" smtClean="0"/>
              <a:t> </a:t>
            </a:r>
            <a:r>
              <a:rPr lang="de-CH" b="1" dirty="0" err="1" smtClean="0"/>
              <a:t>for</a:t>
            </a:r>
            <a:r>
              <a:rPr lang="de-CH" b="1" dirty="0" smtClean="0"/>
              <a:t> </a:t>
            </a:r>
            <a:r>
              <a:rPr lang="de-CH" b="1" dirty="0" err="1" smtClean="0"/>
              <a:t>your</a:t>
            </a:r>
            <a:r>
              <a:rPr lang="de-CH" b="1" dirty="0" smtClean="0"/>
              <a:t> </a:t>
            </a:r>
            <a:r>
              <a:rPr lang="de-CH" b="1" dirty="0" err="1" smtClean="0"/>
              <a:t>attention</a:t>
            </a:r>
            <a:r>
              <a:rPr lang="de-CH" b="1" dirty="0" smtClean="0"/>
              <a:t>.</a:t>
            </a:r>
          </a:p>
          <a:p>
            <a:pPr marL="0" indent="0">
              <a:buNone/>
            </a:pPr>
            <a:r>
              <a:rPr lang="de-CH" b="1" dirty="0" err="1" smtClean="0"/>
              <a:t>My</a:t>
            </a:r>
            <a:r>
              <a:rPr lang="de-CH" b="1" dirty="0" smtClean="0"/>
              <a:t> </a:t>
            </a:r>
            <a:r>
              <a:rPr lang="de-CH" b="1" dirty="0" err="1"/>
              <a:t>s</a:t>
            </a:r>
            <a:r>
              <a:rPr lang="de-CH" b="1" dirty="0" err="1" smtClean="0"/>
              <a:t>incere</a:t>
            </a:r>
            <a:r>
              <a:rPr lang="de-CH" b="1" dirty="0" smtClean="0"/>
              <a:t> </a:t>
            </a:r>
            <a:r>
              <a:rPr lang="de-CH" b="1" dirty="0" err="1"/>
              <a:t>g</a:t>
            </a:r>
            <a:r>
              <a:rPr lang="de-CH" b="1" dirty="0" err="1" smtClean="0"/>
              <a:t>ratitude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: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Prof. A. Pautz</a:t>
            </a:r>
          </a:p>
          <a:p>
            <a:r>
              <a:rPr lang="de-CH" dirty="0" smtClean="0"/>
              <a:t>Mr. O. Zerkak</a:t>
            </a:r>
          </a:p>
          <a:p>
            <a:r>
              <a:rPr lang="de-CH" dirty="0" smtClean="0"/>
              <a:t>Dr. G. Perret</a:t>
            </a:r>
          </a:p>
          <a:p>
            <a:r>
              <a:rPr lang="de-CH" dirty="0" smtClean="0"/>
              <a:t>Mr. </a:t>
            </a:r>
            <a:r>
              <a:rPr lang="de-CH" dirty="0" err="1" smtClean="0"/>
              <a:t>Ph</a:t>
            </a:r>
            <a:r>
              <a:rPr lang="de-CH" dirty="0" smtClean="0"/>
              <a:t>. Jacquemoud</a:t>
            </a:r>
          </a:p>
          <a:p>
            <a:r>
              <a:rPr lang="de-CH" dirty="0" smtClean="0"/>
              <a:t>Dr. M. Hursin</a:t>
            </a:r>
          </a:p>
          <a:p>
            <a:r>
              <a:rPr lang="de-CH" dirty="0" smtClean="0"/>
              <a:t>Dr. D. Rochman</a:t>
            </a:r>
          </a:p>
          <a:p>
            <a:r>
              <a:rPr lang="de-CH" dirty="0" smtClean="0"/>
              <a:t>Mr. H. Ferroukhi</a:t>
            </a:r>
          </a:p>
          <a:p>
            <a:r>
              <a:rPr lang="de-CH" dirty="0" smtClean="0"/>
              <a:t>Other </a:t>
            </a:r>
            <a:r>
              <a:rPr lang="de-CH" dirty="0" err="1" smtClean="0"/>
              <a:t>members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STARS</a:t>
            </a:r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The </a:t>
            </a:r>
            <a:r>
              <a:rPr lang="de-CH" dirty="0" err="1" smtClean="0"/>
              <a:t>jury</a:t>
            </a:r>
            <a:r>
              <a:rPr lang="de-CH" dirty="0" smtClean="0"/>
              <a:t> </a:t>
            </a:r>
            <a:r>
              <a:rPr lang="de-CH" dirty="0" err="1" smtClean="0"/>
              <a:t>members</a:t>
            </a:r>
            <a:r>
              <a:rPr lang="de-CH" dirty="0" smtClean="0"/>
              <a:t>:</a:t>
            </a:r>
            <a:endParaRPr lang="de-CH" dirty="0"/>
          </a:p>
          <a:p>
            <a:r>
              <a:rPr lang="de-CH" dirty="0"/>
              <a:t>Dr. J. </a:t>
            </a:r>
            <a:r>
              <a:rPr lang="de-CH" dirty="0" err="1"/>
              <a:t>Baccou</a:t>
            </a:r>
            <a:endParaRPr lang="de-CH" dirty="0"/>
          </a:p>
          <a:p>
            <a:r>
              <a:rPr lang="de-CH" dirty="0" smtClean="0"/>
              <a:t>Prof. R. </a:t>
            </a:r>
            <a:r>
              <a:rPr lang="de-CH" dirty="0" err="1" smtClean="0"/>
              <a:t>Houdr</a:t>
            </a:r>
            <a:r>
              <a:rPr lang="de-CH" dirty="0" err="1" smtClean="0">
                <a:cs typeface="Times New Roman"/>
              </a:rPr>
              <a:t>é</a:t>
            </a:r>
            <a:endParaRPr lang="de-CH" dirty="0" smtClean="0"/>
          </a:p>
          <a:p>
            <a:r>
              <a:rPr lang="de-CH" dirty="0" smtClean="0"/>
              <a:t>Prof. B. Sudret</a:t>
            </a:r>
          </a:p>
          <a:p>
            <a:r>
              <a:rPr lang="de-CH" dirty="0"/>
              <a:t>Dr. W. </a:t>
            </a:r>
            <a:r>
              <a:rPr lang="de-CH" dirty="0" smtClean="0"/>
              <a:t>Zwermann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4859338" y="5517232"/>
            <a:ext cx="4291111" cy="1080418"/>
          </a:xfrm>
          <a:prstGeom prst="rect">
            <a:avLst/>
          </a:prstGeom>
          <a:solidFill>
            <a:srgbClr val="E5E5E5">
              <a:alpha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+mn-lt"/>
              </a:rPr>
              <a:t>Additional acknowledgments: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</a:t>
            </a:r>
            <a:r>
              <a:rPr lang="de-CH" dirty="0" err="1">
                <a:latin typeface="+mn-lt"/>
              </a:rPr>
              <a:t>Nuclear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Safety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Inspectorat</a:t>
            </a:r>
            <a:r>
              <a:rPr lang="de-CH" dirty="0">
                <a:latin typeface="+mn-lt"/>
              </a:rPr>
              <a:t> (ENSI)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Office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Energy</a:t>
            </a:r>
            <a:r>
              <a:rPr lang="de-CH" dirty="0">
                <a:latin typeface="+mn-lt"/>
              </a:rPr>
              <a:t> (BFM)</a:t>
            </a:r>
          </a:p>
        </p:txBody>
      </p:sp>
    </p:spTree>
    <p:extLst>
      <p:ext uri="{BB962C8B-B14F-4D97-AF65-F5344CB8AC3E}">
        <p14:creationId xmlns:p14="http://schemas.microsoft.com/office/powerpoint/2010/main" val="349705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pic>
        <p:nvPicPr>
          <p:cNvPr id="22" name="Picture 4" descr="C:\Users\wicaksono_d\Desktop\npic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9"/>
            <a:ext cx="2449919" cy="338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wicaksono_d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31" y="1557338"/>
            <a:ext cx="2387626" cy="33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caksono_d\Desktop\Untitled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79" y="1557339"/>
            <a:ext cx="2396593" cy="33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71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:\project\stars\workspace\RND\SB-RND-ACT-006-13\WD41\projects\temp\wd41-all\figures\defense\figures\plotEnsTC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" y="1645200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578773" y="1557338"/>
                <a:ext cx="3529732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based on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clad temperature data only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529732" cy="1159966"/>
              </a:xfrm>
              <a:prstGeom prst="rect">
                <a:avLst/>
              </a:prstGeom>
              <a:blipFill rotWithShape="1">
                <a:blip r:embed="rId19"/>
                <a:stretch>
                  <a:fillRect l="-5181" t="-8901" r="-5699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59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:\project\stars\workspace\RND\SB-RND-ACT-006-13\WD41\projects\temp\wd41-all\figures\defense\figures\plotEnsCO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" y="1645200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578772" y="1557338"/>
                <a:ext cx="3529731" cy="115996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based on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liquid carryover data only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2" y="1557338"/>
                <a:ext cx="3529731" cy="1159966"/>
              </a:xfrm>
              <a:prstGeom prst="rect">
                <a:avLst/>
              </a:prstGeom>
              <a:blipFill rotWithShape="1">
                <a:blip r:embed="rId19"/>
                <a:stretch>
                  <a:fillRect l="-5181" t="-8901" b="-1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59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8574" y="1534663"/>
            <a:ext cx="2837268" cy="2974457"/>
            <a:chOff x="942644" y="955078"/>
            <a:chExt cx="2837268" cy="2974457"/>
          </a:xfrm>
        </p:grpSpPr>
        <p:pic>
          <p:nvPicPr>
            <p:cNvPr id="5" name="Picture 2" descr="W:\project\stars\workspace\RND\SB-RND-ACT-006-13\WD41\projects\stars\ENSI Presentation\flecht-sease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332969"/>
              <a:ext cx="1322002" cy="127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690810" y="2745793"/>
              <a:ext cx="20891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b="1" dirty="0">
                  <a:latin typeface="+mn-lt"/>
                </a:rPr>
                <a:t>FLECHT-SEASET</a:t>
              </a:r>
            </a:p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Westinghouse, USA</a:t>
              </a:r>
            </a:p>
          </p:txBody>
        </p:sp>
        <p:pic>
          <p:nvPicPr>
            <p:cNvPr id="7" name="Picture 9" descr="W:\project\stars\workspace\RND\SB-RND-ACT-006-13\WD41\projects\stars\ENSI Presentation\flecht-seaset-axial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7"/>
            <a:stretch/>
          </p:blipFill>
          <p:spPr bwMode="auto">
            <a:xfrm flipH="1">
              <a:off x="942644" y="955078"/>
              <a:ext cx="677028" cy="297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596336" y="4230363"/>
            <a:ext cx="1584176" cy="2359309"/>
            <a:chOff x="7380312" y="4073753"/>
            <a:chExt cx="1584176" cy="2359309"/>
          </a:xfrm>
        </p:grpSpPr>
        <p:pic>
          <p:nvPicPr>
            <p:cNvPr id="9" name="Picture 4" descr="W:\project\stars\workspace\RND\SB-RND-ACT-006-13\WD41\projects\stars\ENSI Presentation\achilles-ax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1" r="78937"/>
            <a:stretch/>
          </p:blipFill>
          <p:spPr bwMode="auto">
            <a:xfrm flipH="1">
              <a:off x="7380312" y="4073753"/>
              <a:ext cx="403001" cy="235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W:\project\stars\workspace\RND\SB-RND-ACT-006-13\WD41\projects\stars\ENSI Presentation\achilles-xsection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3505" r="59265" b="32988"/>
            <a:stretch/>
          </p:blipFill>
          <p:spPr bwMode="auto">
            <a:xfrm>
              <a:off x="7783313" y="4073753"/>
              <a:ext cx="807981" cy="80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783313" y="5141922"/>
              <a:ext cx="1181175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ACHILLES</a:t>
              </a:r>
            </a:p>
            <a:p>
              <a:pPr>
                <a:spcBef>
                  <a:spcPts val="0"/>
                </a:spcBef>
              </a:pPr>
              <a:r>
                <a:rPr lang="en-US" sz="1500" dirty="0" err="1">
                  <a:latin typeface="+mn-lt"/>
                </a:rPr>
                <a:t>Winfrith</a:t>
              </a:r>
              <a:r>
                <a:rPr lang="en-US" sz="1500" dirty="0">
                  <a:latin typeface="+mn-lt"/>
                </a:rPr>
                <a:t>, UK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26669" y="4230361"/>
            <a:ext cx="2329507" cy="2281475"/>
            <a:chOff x="3250605" y="4073753"/>
            <a:chExt cx="2329507" cy="2281474"/>
          </a:xfrm>
        </p:grpSpPr>
        <p:pic>
          <p:nvPicPr>
            <p:cNvPr id="13" name="Picture 8" descr="W:\project\stars\workspace\RND\SB-RND-ACT-006-13\WD41\projects\stars\ENSI Presentation\feba-axial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1" r="46587" b="1265"/>
            <a:stretch/>
          </p:blipFill>
          <p:spPr bwMode="auto">
            <a:xfrm>
              <a:off x="3250605" y="4121599"/>
              <a:ext cx="1130562" cy="223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wicaksono_d\Desktop\npic\test-section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2" r="26092" b="15373"/>
            <a:stretch/>
          </p:blipFill>
          <p:spPr bwMode="auto">
            <a:xfrm>
              <a:off x="4200392" y="4073753"/>
              <a:ext cx="735371" cy="73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4211959" y="5128641"/>
              <a:ext cx="1368153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FEBA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KIT, Germany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692335" y="1534663"/>
            <a:ext cx="542323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Excerpt from the TRACE Code Theory Manual: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“…the </a:t>
            </a:r>
            <a:r>
              <a:rPr lang="en-US" sz="1700" b="1" dirty="0">
                <a:latin typeface="+mn-lt"/>
              </a:rPr>
              <a:t>approximate value of the coefficient</a:t>
            </a:r>
            <a:r>
              <a:rPr lang="en-US" sz="1700" dirty="0">
                <a:latin typeface="+mn-lt"/>
              </a:rPr>
              <a:t> in Eq. (4-119) </a:t>
            </a:r>
            <a:r>
              <a:rPr lang="en-US" sz="1700" b="1" dirty="0">
                <a:latin typeface="+mn-lt"/>
              </a:rPr>
              <a:t>was determined from data comparisons with FLECHT-SEASET</a:t>
            </a:r>
            <a:r>
              <a:rPr lang="en-US" sz="1700" dirty="0">
                <a:latin typeface="+mn-lt"/>
              </a:rPr>
              <a:t> 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data…” (pp. 164)</a:t>
            </a:r>
            <a:endParaRPr lang="de-CH" sz="1700" dirty="0">
              <a:latin typeface="+mn-lt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“In TRACE, the above interfacial drag coefficient </a:t>
            </a:r>
            <a:r>
              <a:rPr lang="en-US" sz="1700" b="1" dirty="0">
                <a:latin typeface="+mn-lt"/>
              </a:rPr>
              <a:t>has been reduced by a factor of ¾</a:t>
            </a:r>
            <a:r>
              <a:rPr lang="en-US" sz="1700" dirty="0">
                <a:latin typeface="+mn-lt"/>
              </a:rPr>
              <a:t> </a:t>
            </a:r>
            <a:r>
              <a:rPr lang="en-US" sz="1700" b="1" dirty="0">
                <a:latin typeface="+mn-lt"/>
              </a:rPr>
              <a:t>to better match FLECHT-SEASET </a:t>
            </a:r>
            <a:r>
              <a:rPr lang="en-US" sz="1700" dirty="0">
                <a:latin typeface="+mn-lt"/>
              </a:rPr>
              <a:t>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data, so…”  (pp. 166</a:t>
            </a:r>
            <a:r>
              <a:rPr lang="en-US" sz="1700" dirty="0" smtClean="0">
                <a:latin typeface="+mn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74619" y="4253037"/>
            <a:ext cx="1665733" cy="2344315"/>
            <a:chOff x="5570563" y="4073753"/>
            <a:chExt cx="1665733" cy="2344315"/>
          </a:xfrm>
        </p:grpSpPr>
        <p:pic>
          <p:nvPicPr>
            <p:cNvPr id="18" name="Picture 6" descr="W:\project\stars\workspace\RND\SB-RND-ACT-006-13\WD41\projects\stars\ENSI Presentation\rbht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4" t="45013" r="47827" b="18194"/>
            <a:stretch/>
          </p:blipFill>
          <p:spPr bwMode="auto">
            <a:xfrm>
              <a:off x="5997560" y="4073753"/>
              <a:ext cx="758932" cy="75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W:\project\stars\workspace\RND\SB-RND-ACT-006-13\WD41\projects\stars\ENSI Presentation\rbht-xsection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4" t="2080" r="50796"/>
            <a:stretch/>
          </p:blipFill>
          <p:spPr bwMode="auto">
            <a:xfrm>
              <a:off x="5570563" y="4127642"/>
              <a:ext cx="399918" cy="229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997560" y="5129573"/>
              <a:ext cx="12387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RBHT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PSU, USA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26314" y="4869160"/>
            <a:ext cx="2837268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+mn-lt"/>
              </a:rPr>
              <a:t>What if the calibration was done on other, similar, separate effect test </a:t>
            </a:r>
            <a:r>
              <a:rPr lang="en-US" sz="2000" b="1" dirty="0" smtClean="0">
                <a:latin typeface="+mn-lt"/>
              </a:rPr>
              <a:t>facilities (SETFs)?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562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W:\project\stars\workspace\RND\SB-RND-ACT-006-13\WD41\projects\temp\wd41-all\figures\defense\figures\plotEnsAllDiscCenteredNoParam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Calibration excluding strongly correlated parameter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2132856"/>
            <a:ext cx="1008112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1880" y="278092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1006773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3348" y="4139312"/>
            <a:ext cx="101889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2260" y="4797152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8384" y="544522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43608" y="6285600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5600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0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53060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60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267744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133180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80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347864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6285600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28396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6285600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499992" y="6285600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6285600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437436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36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58956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564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581451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51" y="6285600"/>
                <a:ext cx="502717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876256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6285600"/>
                <a:ext cx="432048" cy="235239"/>
              </a:xfrm>
              <a:prstGeom prst="rect">
                <a:avLst/>
              </a:prstGeom>
              <a:blipFill rotWithShape="1">
                <a:blip r:embed="rId12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741692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692" y="6285600"/>
                <a:ext cx="214684" cy="245740"/>
              </a:xfrm>
              <a:prstGeom prst="rect">
                <a:avLst/>
              </a:prstGeom>
              <a:blipFill rotWithShape="1">
                <a:blip r:embed="rId13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956376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6285600"/>
                <a:ext cx="432048" cy="235239"/>
              </a:xfrm>
              <a:prstGeom prst="rect">
                <a:avLst/>
              </a:prstGeom>
              <a:blipFill rotWithShape="1">
                <a:blip r:embed="rId14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578773" y="1557338"/>
                <a:ext cx="3529732" cy="1529482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The posterior without 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a strongly correlated </a:t>
                </a:r>
                <a:br>
                  <a:rPr lang="en-US" sz="2400" b="1" kern="1000" spc="30" dirty="0" smtClean="0">
                    <a:latin typeface="+mn-lt"/>
                    <a:cs typeface="Franklin Gothic Book"/>
                  </a:rPr>
                </a:br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parameter, </a:t>
                </a:r>
                <a:r>
                  <a:rPr lang="en-US" sz="2400" b="1" kern="1000" spc="30" dirty="0" err="1" smtClean="0">
                    <a:latin typeface="+mn-lt"/>
                    <a:cs typeface="Franklin Gothic Book"/>
                  </a:rPr>
                  <a:t>dffbVIHT</a:t>
                </a:r>
                <a:endParaRPr lang="en-US" sz="2400" b="1" kern="1000" spc="30" dirty="0" smtClean="0">
                  <a:latin typeface="+mn-lt"/>
                  <a:cs typeface="Franklin Gothic Book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b="1" kern="1000" spc="30" dirty="0" smtClean="0"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≈</m:t>
                    </m:r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𝟏</m:t>
                    </m:r>
                    <m:sSup>
                      <m:sSupPr>
                        <m:ctrlP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</m:ctrlPr>
                      </m:sSupPr>
                      <m:e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𝟎</m:t>
                        </m:r>
                      </m:e>
                      <m:sup>
                        <m:r>
                          <a:rPr lang="en-US" sz="2400" b="1" i="1" kern="1000" spc="30" smtClean="0">
                            <a:latin typeface="Cambria Math"/>
                            <a:cs typeface="Franklin Gothic Book"/>
                          </a:rPr>
                          <m:t>𝟔</m:t>
                        </m:r>
                      </m:sup>
                    </m:sSup>
                    <m:r>
                      <a:rPr lang="en-US" sz="2400" b="1" i="1" kern="1000" spc="30" smtClean="0">
                        <a:latin typeface="Cambria Math"/>
                        <a:cs typeface="Franklin Gothic Book"/>
                      </a:rPr>
                      <m:t> </m:t>
                    </m:r>
                  </m:oMath>
                </a14:m>
                <a:r>
                  <a:rPr lang="en-US" sz="2400" b="1" kern="1000" spc="30" dirty="0" smtClean="0">
                    <a:latin typeface="+mn-lt"/>
                    <a:cs typeface="Franklin Gothic Book"/>
                  </a:rPr>
                  <a:t>samples)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73" y="1557338"/>
                <a:ext cx="3529732" cy="1529482"/>
              </a:xfrm>
              <a:prstGeom prst="rect">
                <a:avLst/>
              </a:prstGeom>
              <a:blipFill rotWithShape="1">
                <a:blip r:embed="rId16"/>
                <a:stretch>
                  <a:fillRect l="-5181" t="-7570" b="-1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640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Objectives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6517" y="1414463"/>
            <a:ext cx="8281987" cy="1510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Given experimental data from a Separate Effect Test Facility (SETF), develop a methodology to: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1800" b="1" dirty="0" smtClean="0">
                <a:ea typeface="ヒラギノ角ゴ Pro W3"/>
                <a:cs typeface="ヒラギノ角ゴ Pro W3"/>
              </a:rPr>
              <a:t>Quantify the uncertainty of physical model parameters in a TH System Code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to be sampled from and propagated within statistical uncertainty analysis framework.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minutes/run)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05050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Mbytes/run).</a:t>
                </a:r>
                <a:endParaRPr lang="en-US" sz="1800" dirty="0" smtClean="0"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Is it applicable to make prediction?</a:t>
                </a:r>
                <a:b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</a:br>
                <a:endParaRPr lang="en-US" sz="1800" dirty="0" smtClean="0">
                  <a:solidFill>
                    <a:srgbClr val="505050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blipFill rotWithShape="1">
                <a:blip r:embed="rId2"/>
                <a:stretch>
                  <a:fillRect l="-627" b="-275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26516" y="2996952"/>
            <a:ext cx="7417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ea typeface="ヒラギノ角ゴ Pro W3"/>
                <a:cs typeface="ヒラギノ角ゴ Pro W3"/>
              </a:rPr>
              <a:t>Cast as a problem of </a:t>
            </a:r>
            <a:r>
              <a:rPr lang="en-US" b="1" dirty="0" smtClean="0">
                <a:ea typeface="ヒラギノ角ゴ Pro W3"/>
                <a:cs typeface="ヒラギノ角ゴ Pro W3"/>
              </a:rPr>
              <a:t>statistical inference </a:t>
            </a:r>
            <a:r>
              <a:rPr lang="en-US" dirty="0" smtClean="0">
                <a:ea typeface="ヒラギノ角ゴ Pro W3"/>
                <a:cs typeface="ヒラギノ角ゴ Pro W3"/>
              </a:rPr>
              <a:t>and entails </a:t>
            </a:r>
            <a:r>
              <a:rPr lang="en-US" b="1" dirty="0">
                <a:ea typeface="ヒラギノ角ゴ Pro W3"/>
                <a:cs typeface="ヒラギノ角ゴ Pro W3"/>
              </a:rPr>
              <a:t>four </a:t>
            </a:r>
            <a:r>
              <a:rPr lang="en-US" b="1" dirty="0" smtClean="0">
                <a:ea typeface="ヒラギノ角ゴ Pro W3"/>
                <a:cs typeface="ヒラギノ角ゴ Pro W3"/>
              </a:rPr>
              <a:t>main questions</a:t>
            </a:r>
            <a:r>
              <a:rPr lang="en-US" dirty="0">
                <a:ea typeface="ヒラギノ角ゴ Pro W3"/>
                <a:cs typeface="ヒラギノ角ゴ Pro W3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07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Statistical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251520" y="3286766"/>
                <a:ext cx="6769248" cy="3238578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minutes)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err="1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MBytes</a:t>
                </a: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).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Is the quantified uncertainty applicable to make prediction?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286766"/>
                <a:ext cx="6769248" cy="3238578"/>
              </a:xfrm>
              <a:prstGeom prst="rect">
                <a:avLst/>
              </a:prstGeom>
              <a:blipFill rotWithShape="1">
                <a:blip r:embed="rId3"/>
                <a:stretch>
                  <a:fillRect l="-720" b="-2448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9"/>
          <p:cNvSpPr/>
          <p:nvPr/>
        </p:nvSpPr>
        <p:spPr bwMode="auto">
          <a:xfrm>
            <a:off x="6372202" y="3286765"/>
            <a:ext cx="2160810" cy="718393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6372202" y="4149174"/>
            <a:ext cx="2160809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6372201" y="4994222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6372200" y="5805358"/>
            <a:ext cx="2137095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Plus 8"/>
          <p:cNvSpPr/>
          <p:nvPr/>
        </p:nvSpPr>
        <p:spPr bwMode="auto">
          <a:xfrm>
            <a:off x="713620" y="1820367"/>
            <a:ext cx="914400" cy="914400"/>
          </a:xfrm>
          <a:prstGeom prst="mathPl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5292080" y="1820367"/>
            <a:ext cx="914400" cy="914400"/>
          </a:xfrm>
          <a:prstGeom prst="mathMin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1557338"/>
            <a:ext cx="3672408" cy="14404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are non-intrusive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require less assumptions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about the underlying model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Ultimate results conform 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with probabilistic framework for UQ</a:t>
            </a:r>
            <a:endParaRPr lang="en-US" sz="1800" kern="1000" spc="30" dirty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5" y="1557338"/>
            <a:ext cx="2952899" cy="1440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latin typeface="+mn-lt"/>
                <a:cs typeface="Franklin Gothic Book"/>
              </a:rPr>
              <a:t>Methods tend</a:t>
            </a:r>
            <a:r>
              <a:rPr lang="en-US" sz="2000" kern="1000" spc="30" dirty="0">
                <a:latin typeface="+mn-lt"/>
                <a:cs typeface="Franklin Gothic Book"/>
              </a:rPr>
              <a:t> </a:t>
            </a:r>
            <a:r>
              <a:rPr lang="en-US" sz="2000" kern="1000" spc="30" dirty="0" smtClean="0">
                <a:latin typeface="+mn-lt"/>
                <a:cs typeface="Franklin Gothic Book"/>
              </a:rPr>
              <a:t>to be 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expensive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(require numerous code runs) </a:t>
            </a:r>
          </a:p>
        </p:txBody>
      </p:sp>
    </p:spTree>
    <p:extLst>
      <p:ext uri="{BB962C8B-B14F-4D97-AF65-F5344CB8AC3E}">
        <p14:creationId xmlns:p14="http://schemas.microsoft.com/office/powerpoint/2010/main" val="4292761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 descr="W:\project\stars\workspace\RND\SB-RND-ACT-006-13\WD41\projects\stars\ENSI Presentation\feba-axi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" r="46587" b="1265"/>
          <a:stretch/>
        </p:blipFill>
        <p:spPr bwMode="auto">
          <a:xfrm>
            <a:off x="684213" y="1556792"/>
            <a:ext cx="2563934" cy="50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FEBA Separate Effect Test Facility (SETF)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827088" y="2342803"/>
            <a:ext cx="792584" cy="36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47380" y="1556792"/>
            <a:ext cx="648072" cy="20408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7784" y="1557338"/>
            <a:ext cx="648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FEBA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Tests were </a:t>
            </a:r>
            <a:r>
              <a:rPr lang="en-US" sz="1800" dirty="0">
                <a:latin typeface="+mn-lt"/>
              </a:rPr>
              <a:t>conducted at </a:t>
            </a:r>
            <a:r>
              <a:rPr lang="en-US" sz="1800" dirty="0" err="1">
                <a:latin typeface="+mn-lt"/>
              </a:rPr>
              <a:t>Kfz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Karlsruhe (KIT) </a:t>
            </a:r>
            <a:r>
              <a:rPr lang="en-US" sz="1800" dirty="0">
                <a:latin typeface="+mn-lt"/>
              </a:rPr>
              <a:t>during 1980s for investigating bottom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using rod </a:t>
            </a:r>
            <a:r>
              <a:rPr lang="en-US" sz="1800" dirty="0" smtClean="0">
                <a:latin typeface="+mn-lt"/>
              </a:rPr>
              <a:t>simulators 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NiCr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4</m:t>
                      </m:r>
                      <m:r>
                        <a:rPr lang="en-US" sz="2000" b="0" i="1" smtClean="0">
                          <a:latin typeface="Cambria Math"/>
                        </a:rPr>
                        <m:t>.1 [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m</m:t>
                      </m:r>
                      <m:r>
                        <a:rPr lang="en-US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-78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/>
          <p:cNvSpPr/>
          <p:nvPr/>
        </p:nvSpPr>
        <p:spPr bwMode="auto">
          <a:xfrm>
            <a:off x="1557621" y="582494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>
            <a:off x="1504132" y="234280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7" name="Elbow Connector 26"/>
          <p:cNvCxnSpPr>
            <a:stCxn id="26" idx="1"/>
            <a:endCxn id="25" idx="1"/>
          </p:cNvCxnSpPr>
          <p:nvPr/>
        </p:nvCxnSpPr>
        <p:spPr bwMode="auto">
          <a:xfrm rot="10800000" flipH="1" flipV="1">
            <a:off x="1535156" y="2396294"/>
            <a:ext cx="53489" cy="3482145"/>
          </a:xfrm>
          <a:prstGeom prst="bentConnector3">
            <a:avLst>
              <a:gd name="adj1" fmla="val -29152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4859338" y="4869160"/>
            <a:ext cx="424973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+mn-lt"/>
              </a:rPr>
              <a:t>Three types </a:t>
            </a:r>
            <a:r>
              <a:rPr lang="en-US" sz="1800" dirty="0" smtClean="0">
                <a:latin typeface="+mn-lt"/>
              </a:rPr>
              <a:t>of measurements were taken: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Clad temperature (8 axial locations)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Pressure drop (4 axial segments)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Liquid carryover</a:t>
            </a:r>
            <a:endParaRPr lang="en-US" sz="1800" dirty="0">
              <a:latin typeface="+mn-lt"/>
            </a:endParaRPr>
          </a:p>
        </p:txBody>
      </p:sp>
      <p:pic>
        <p:nvPicPr>
          <p:cNvPr id="22" name="Picture 5" descr="C:\Users\wicaksono_d\Desktop\npic\test-sec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95" y="2710038"/>
            <a:ext cx="205384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800" dirty="0" smtClean="0">
                    <a:latin typeface="+mn-lt"/>
                  </a:rPr>
                  <a:t>Main analyses are based on Test No. 216:</a:t>
                </a: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=3.8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cm</m:t>
                        </m:r>
                        <m:r>
                          <a:rPr lang="en-US" sz="1800" b="0" i="0" smtClean="0">
                            <a:latin typeface="Cambria Math"/>
                          </a:rPr>
                          <m:t>.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en-US" sz="1800" b="0" i="0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sys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=4.1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bar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=3</m:t>
                    </m:r>
                    <m:r>
                      <a:rPr lang="en-US" sz="1800" b="0" i="1" smtClean="0">
                        <a:latin typeface="Cambria Math"/>
                      </a:rPr>
                      <m:t>12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K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Power</m:t>
                    </m:r>
                    <m:r>
                      <a:rPr lang="en-US" sz="1800" b="0" i="0" smtClean="0">
                        <a:latin typeface="Cambria Math"/>
                      </a:rPr>
                      <m:t>=120%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ANS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Decay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Curve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  <a:blipFill rotWithShape="1">
                <a:blip r:embed="rId6"/>
                <a:stretch>
                  <a:fillRect l="-1148" t="-1285" b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202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TRACE Model of FEBA SETF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27584" y="1412776"/>
            <a:ext cx="3825056" cy="5215607"/>
            <a:chOff x="827584" y="1412776"/>
            <a:chExt cx="3825056" cy="5215607"/>
          </a:xfrm>
        </p:grpSpPr>
        <p:pic>
          <p:nvPicPr>
            <p:cNvPr id="4098" name="Picture 2" descr="W:\project\stars\workspace\RND\SB-RND-ACT-006-13\WD41\projects\temp\wd41-all\wd41-defense\figures\figures\febaNodalizati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8853"/>
              <a:ext cx="1617827" cy="520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555776" y="5083497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Powered Heater Rods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55776" y="5489180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Housing/Enclosure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776" y="5875684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Spacer grid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3688" y="6340350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Inlet flow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3688" y="1987153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Upper plenum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3688" y="1412776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Backpressure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(4)</a:t>
                </a:r>
                <a:r>
                  <a:rPr lang="en-US" sz="1800" dirty="0" smtClean="0">
                    <a:latin typeface="+mn-lt"/>
                  </a:rPr>
                  <a:t> Experimental boundary </a:t>
                </a:r>
                <a:r>
                  <a:rPr lang="en-US" sz="1800" dirty="0">
                    <a:latin typeface="+mn-lt"/>
                  </a:rPr>
                  <a:t>conditions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</a:t>
                </a:r>
                <a:r>
                  <a:rPr lang="en-US" sz="1800" dirty="0">
                    <a:latin typeface="+mn-lt"/>
                  </a:rPr>
                  <a:t> etc</a:t>
                </a:r>
                <a:r>
                  <a:rPr lang="en-US" sz="1800" dirty="0" smtClean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(9)</a:t>
                </a:r>
                <a:r>
                  <a:rPr lang="en-US" sz="1800" dirty="0" smtClean="0">
                    <a:latin typeface="+mn-lt"/>
                  </a:rPr>
                  <a:t> Material </a:t>
                </a:r>
                <a:r>
                  <a:rPr lang="en-US" sz="1800" dirty="0">
                    <a:latin typeface="+mn-lt"/>
                  </a:rPr>
                  <a:t>properties (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𝑘</m:t>
                    </m:r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etc</a:t>
                </a:r>
                <a:r>
                  <a:rPr lang="en-US" sz="1800" dirty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(2)</a:t>
                </a:r>
                <a:r>
                  <a:rPr lang="en-US" sz="1800" dirty="0" smtClean="0">
                    <a:latin typeface="+mn-lt"/>
                  </a:rPr>
                  <a:t> Spacer </a:t>
                </a:r>
                <a:r>
                  <a:rPr lang="en-US" sz="1800" dirty="0">
                    <a:latin typeface="+mn-lt"/>
                  </a:rPr>
                  <a:t>grid model </a:t>
                </a:r>
                <a:r>
                  <a:rPr lang="en-US" sz="18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enh</m:t>
                        </m:r>
                        <m:r>
                          <a:rPr lang="en-US" sz="1800" b="0" i="0" dirty="0" smtClean="0">
                            <a:latin typeface="Cambria Math"/>
                          </a:rPr>
                          <m:t>.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/>
                      </a:rPr>
                      <m:t>Δ</m:t>
                    </m:r>
                    <m:r>
                      <a:rPr lang="en-US" sz="1800" b="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)</a:t>
                </a:r>
                <a:endParaRPr lang="en-US" sz="1800" dirty="0">
                  <a:latin typeface="+mn-lt"/>
                </a:endParaRP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(10)</a:t>
                </a:r>
                <a:r>
                  <a:rPr lang="en-US" sz="1800" dirty="0" smtClean="0">
                    <a:latin typeface="+mn-lt"/>
                  </a:rPr>
                  <a:t> Post-CHF </a:t>
                </a:r>
                <a:r>
                  <a:rPr lang="en-US" sz="1800" dirty="0">
                    <a:latin typeface="+mn-lt"/>
                  </a:rPr>
                  <a:t>closure </a:t>
                </a:r>
                <a:r>
                  <a:rPr lang="en-US" sz="1800" dirty="0" smtClean="0">
                    <a:latin typeface="+mn-lt"/>
                  </a:rPr>
                  <a:t>relations (IAFB </a:t>
                </a:r>
                <a:r>
                  <a:rPr lang="en-US" sz="1800" dirty="0">
                    <a:latin typeface="+mn-lt"/>
                  </a:rPr>
                  <a:t>wall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r>
                  <a:rPr lang="en-US" sz="1800" dirty="0">
                    <a:latin typeface="+mn-lt"/>
                  </a:rPr>
                  <a:t>, DFFB </a:t>
                </a:r>
                <a:r>
                  <a:rPr lang="en-US" sz="1800" dirty="0" smtClean="0">
                    <a:latin typeface="+mn-lt"/>
                  </a:rPr>
                  <a:t>interfacial </a:t>
                </a:r>
                <a:r>
                  <a:rPr lang="en-US" sz="1800" dirty="0">
                    <a:latin typeface="+mn-lt"/>
                  </a:rPr>
                  <a:t>d</a:t>
                </a:r>
                <a:r>
                  <a:rPr lang="en-US" sz="1800" dirty="0" smtClean="0">
                    <a:latin typeface="+mn-lt"/>
                  </a:rPr>
                  <a:t>rag, etc.)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Quench temperature 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</a:t>
                </a:r>
                <a:r>
                  <a:rPr lang="en-US" sz="1800" dirty="0">
                    <a:latin typeface="+mn-lt"/>
                  </a:rPr>
                  <a:t>T</a:t>
                </a:r>
                <a:r>
                  <a:rPr lang="en-US" sz="1800" dirty="0" smtClean="0">
                    <a:latin typeface="+mn-lt"/>
                  </a:rPr>
                  <a:t>ransition boiling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blipFill rotWithShape="1">
                <a:blip r:embed="rId4"/>
                <a:stretch>
                  <a:fillRect t="-998" r="-702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 bwMode="auto">
          <a:xfrm>
            <a:off x="4679431" y="1989261"/>
            <a:ext cx="179907" cy="1384795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>
            <a:off x="4679433" y="3573016"/>
            <a:ext cx="187394" cy="1224136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Model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p</a:t>
                </a: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blipFill rotWithShape="1">
                <a:blip r:embed="rId5"/>
                <a:stretch>
                  <a:fillRect l="-9917" t="-10680" r="-1240" b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Controllable</a:t>
                </a:r>
                <a:b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</a:b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blipFill rotWithShape="1">
                <a:blip r:embed="rId6"/>
                <a:stretch>
                  <a:fillRect l="-9917" t="-10204" b="-2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3851920" y="1418853"/>
            <a:ext cx="5257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+mn-lt"/>
              </a:rPr>
              <a:t>27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Parameters are required </a:t>
            </a:r>
            <a:r>
              <a:rPr lang="en-US" sz="2000" dirty="0">
                <a:latin typeface="+mn-lt"/>
              </a:rPr>
              <a:t>to specify the </a:t>
            </a:r>
            <a:r>
              <a:rPr lang="en-US" sz="2000" dirty="0" smtClean="0">
                <a:latin typeface="+mn-lt"/>
              </a:rPr>
              <a:t>model</a:t>
            </a:r>
            <a:r>
              <a:rPr lang="en-US" sz="2000" dirty="0">
                <a:latin typeface="+mn-lt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3799" y="5171531"/>
            <a:ext cx="4105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With flat independent prior uncertainties,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either in linear or log scales</a:t>
            </a:r>
          </a:p>
        </p:txBody>
      </p:sp>
    </p:spTree>
    <p:extLst>
      <p:ext uri="{BB962C8B-B14F-4D97-AF65-F5344CB8AC3E}">
        <p14:creationId xmlns:p14="http://schemas.microsoft.com/office/powerpoint/2010/main" val="2579760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S_PowerPoint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800" kern="1000" spc="30" dirty="0" err="1" smtClean="0">
            <a:latin typeface="+mn-lt"/>
            <a:cs typeface="Franklin Gothic Book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STARS_PowerPoint</Template>
  <TotalTime>0</TotalTime>
  <Words>4296</Words>
  <Application>Microsoft Office PowerPoint</Application>
  <PresentationFormat>On-screen Show (4:3)</PresentationFormat>
  <Paragraphs>777</Paragraphs>
  <Slides>50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STARS_PowerPoint</vt:lpstr>
      <vt:lpstr>Bayesian Uncertainty Quantification of Physical Models in  Thermal-Hydraulics System Codes</vt:lpstr>
      <vt:lpstr>Safety Analysis of LWR under LBLOCA: Show max. clad temperature &lt; safety limit</vt:lpstr>
      <vt:lpstr>Forward Uncertainty Quantification: Uncertain Inputs ⇒ Uncertain Outputs</vt:lpstr>
      <vt:lpstr>Physical Model Parameters: post-Critical Heat Flux (CHF) Flow Regimes</vt:lpstr>
      <vt:lpstr>Uncertainty in  Physical Model Parameters</vt:lpstr>
      <vt:lpstr>Research Objectives</vt:lpstr>
      <vt:lpstr>Scope of Research: Statistical Framework</vt:lpstr>
      <vt:lpstr>Scope of Research: FEBA Separate Effect Test Facility (SETF)</vt:lpstr>
      <vt:lpstr>Scope of Research: TRACE Model of FEBA SETF</vt:lpstr>
      <vt:lpstr>Statistical Framework: Outline</vt:lpstr>
      <vt:lpstr>Global Sensitivity Analysis for Screening: The Morris Screening Method</vt:lpstr>
      <vt:lpstr>Global Sensitivity Analysis for Screening: The Morris Screening Method</vt:lpstr>
      <vt:lpstr>Global Sensitivity Analysis for Screening: Sobol’ Total-Effect Indices</vt:lpstr>
      <vt:lpstr>Global Sensitivity Analysis for Screening: Comparison of Methods</vt:lpstr>
      <vt:lpstr>Uncertainty Propagation using Influential vs. Non-Influential Parameters</vt:lpstr>
      <vt:lpstr>Statistical Framework: Outline</vt:lpstr>
      <vt:lpstr>Gaussian Process Metamodel</vt:lpstr>
      <vt:lpstr>Dealing with Multivariate Output: Principal Component Analysis</vt:lpstr>
      <vt:lpstr>Constructing GP Metamodel</vt:lpstr>
      <vt:lpstr>The training sample size is the main factor for the metamodel performance</vt:lpstr>
      <vt:lpstr>Testing the Trained Metamodel (N_train=1^′ 920) on the Testing Samples (N_test=5^′ 000)</vt:lpstr>
      <vt:lpstr>Statistical Framework: Outline</vt:lpstr>
      <vt:lpstr>Bayesian Calibration, Inverse Quantification: Uncertain (Inputs + Data) ⇒ Uncertain Inputs Updated </vt:lpstr>
      <vt:lpstr>Two Aspects of Bayesian Calibration: Formulation and Computation</vt:lpstr>
      <vt:lpstr>Formulation of Bayesian Calibration: True, Measured, and Predicted Values</vt:lpstr>
      <vt:lpstr>Normal Likelihood and Flat Prior: Posterior Formulation</vt:lpstr>
      <vt:lpstr>Computation of Bayesian Calibration</vt:lpstr>
      <vt:lpstr>Setup for Calibration Simulations</vt:lpstr>
      <vt:lpstr>Visualizing Multi-dimensional Posterior: How to read a corner plot?</vt:lpstr>
      <vt:lpstr>Visualizing Multi-dimensional Posterior: How to read a corner plot?</vt:lpstr>
      <vt:lpstr>Constraining the Prior Uncertainty Range of  the Model Parameters</vt:lpstr>
      <vt:lpstr>Results: Considering multiple types of data helps constrain the parameters uncertainty</vt:lpstr>
      <vt:lpstr>Results: Considering multiple types of data helps constrain the parameters uncertainty</vt:lpstr>
      <vt:lpstr>Results: Posterior Samples are Correlated (i.e., a set of “collectively-fitted” values)</vt:lpstr>
      <vt:lpstr>Results: Posterior without Model Bias Term Some nominal parameter are outside 95% CIs*</vt:lpstr>
      <vt:lpstr>Results: Calibration without Model Bias Term Uncertainty propagation on FEBA Test No. 216</vt:lpstr>
      <vt:lpstr>Statistical Framework: Outline</vt:lpstr>
      <vt:lpstr>Comparing Different Calibration Results: Informativeness vs. Calibration Score</vt:lpstr>
      <vt:lpstr>Comparing Different Calibration Results: Informativeness vs. Calibration Score</vt:lpstr>
      <vt:lpstr>Posterior Uncertainties are More Informative but can be Much Less “calibrated”</vt:lpstr>
      <vt:lpstr>Removing Highly Correlated Parameter and Keeping it at Prior Range Give a Compromise</vt:lpstr>
      <vt:lpstr>Conclusion</vt:lpstr>
      <vt:lpstr>Conclusion: Demonstration of the Methodology on the FEBA TRACE Model</vt:lpstr>
      <vt:lpstr>Future Work</vt:lpstr>
      <vt:lpstr>Future Work</vt:lpstr>
      <vt:lpstr>Wir schaffen Wissen – heute für morgen</vt:lpstr>
      <vt:lpstr>Uncertainty in  Physical Model Parameters</vt:lpstr>
      <vt:lpstr>Main Results: Considering multiple types of data helps constrain the parameters uncertainty</vt:lpstr>
      <vt:lpstr>Main Results: Considering multiple types of data helps constrain the parameters uncertainty</vt:lpstr>
      <vt:lpstr>Main Results: Calibration excluding strongly correlated parameter</vt:lpstr>
    </vt:vector>
  </TitlesOfParts>
  <Company>PSI - Paul Scherrer Institut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of your  presentation here</dc:title>
  <dc:creator>Ferroukhi Hakim</dc:creator>
  <cp:lastModifiedBy>Wicaksono Damar Canggih</cp:lastModifiedBy>
  <cp:revision>532</cp:revision>
  <cp:lastPrinted>2015-07-23T13:50:07Z</cp:lastPrinted>
  <dcterms:created xsi:type="dcterms:W3CDTF">2016-07-01T16:12:42Z</dcterms:created>
  <dcterms:modified xsi:type="dcterms:W3CDTF">2018-01-14T17:46:13Z</dcterms:modified>
</cp:coreProperties>
</file>